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
  </p:notesMasterIdLst>
  <p:sldIdLst>
    <p:sldId id="279" r:id="rId2"/>
    <p:sldId id="259" r:id="rId3"/>
    <p:sldId id="262" r:id="rId4"/>
    <p:sldId id="263" r:id="rId5"/>
    <p:sldId id="283" r:id="rId6"/>
    <p:sldId id="284" r:id="rId7"/>
    <p:sldId id="285" r:id="rId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C4600"/>
    <a:srgbClr val="4972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1" autoAdjust="0"/>
    <p:restoredTop sz="94660"/>
  </p:normalViewPr>
  <p:slideViewPr>
    <p:cSldViewPr>
      <p:cViewPr varScale="1">
        <p:scale>
          <a:sx n="73" d="100"/>
          <a:sy n="73" d="100"/>
        </p:scale>
        <p:origin x="-109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A35CC0-BC94-4050-B46B-F21C35F9E9AF}" type="datetimeFigureOut">
              <a:rPr lang="nl-NL" smtClean="0"/>
              <a:pPr/>
              <a:t>9-9-2015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E7D52C-2E50-4938-94A8-1F0F4073689A}" type="slidenum">
              <a:rPr lang="nl-NL" smtClean="0"/>
              <a:pPr/>
              <a:t>‹nr.›</a:t>
            </a:fld>
            <a:endParaRPr lang="nl-NL"/>
          </a:p>
        </p:txBody>
      </p:sp>
    </p:spTree>
    <p:extLst>
      <p:ext uri="{BB962C8B-B14F-4D97-AF65-F5344CB8AC3E}">
        <p14:creationId xmlns:p14="http://schemas.microsoft.com/office/powerpoint/2010/main" val="4205270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62E7D52C-2E50-4938-94A8-1F0F4073689A}" type="slidenum">
              <a:rPr lang="nl-NL" smtClean="0"/>
              <a:pPr/>
              <a:t>4</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62E7D52C-2E50-4938-94A8-1F0F4073689A}" type="slidenum">
              <a:rPr lang="nl-NL" smtClean="0"/>
              <a:pPr/>
              <a:t>5</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62E7D52C-2E50-4938-94A8-1F0F4073689A}" type="slidenum">
              <a:rPr lang="nl-NL" smtClean="0"/>
              <a:pPr/>
              <a:t>6</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62E7D52C-2E50-4938-94A8-1F0F4073689A}" type="slidenum">
              <a:rPr lang="nl-NL" smtClean="0"/>
              <a:pPr/>
              <a:t>7</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5" name="Afgeronde rechthoe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fgeronde rechthoek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el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nl-NL" smtClean="0"/>
              <a:t>Klik om de stijl te bewerken</a:t>
            </a:r>
            <a:endParaRPr kumimoji="0" lang="en-US"/>
          </a:p>
        </p:txBody>
      </p:sp>
      <p:sp>
        <p:nvSpPr>
          <p:cNvPr id="20" name="Ondertitel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smtClean="0"/>
              <a:t>Klik om het opmaakprofiel van de modelondertitel te bewerken</a:t>
            </a:r>
            <a:endParaRPr kumimoji="0" lang="en-US"/>
          </a:p>
        </p:txBody>
      </p:sp>
      <p:sp>
        <p:nvSpPr>
          <p:cNvPr id="19" name="Tijdelijke aanduiding voor datum 18"/>
          <p:cNvSpPr>
            <a:spLocks noGrp="1"/>
          </p:cNvSpPr>
          <p:nvPr>
            <p:ph type="dt" sz="half" idx="10"/>
          </p:nvPr>
        </p:nvSpPr>
        <p:spPr/>
        <p:txBody>
          <a:bodyPr/>
          <a:lstStyle>
            <a:extLst/>
          </a:lstStyle>
          <a:p>
            <a:fld id="{8331B248-5AB9-424B-9A20-9BE96790C8F1}" type="datetimeFigureOut">
              <a:rPr lang="nl-NL" smtClean="0"/>
              <a:pPr/>
              <a:t>9-9-2015</a:t>
            </a:fld>
            <a:endParaRPr lang="nl-NL"/>
          </a:p>
        </p:txBody>
      </p:sp>
      <p:sp>
        <p:nvSpPr>
          <p:cNvPr id="8" name="Tijdelijke aanduiding voor voettekst 7"/>
          <p:cNvSpPr>
            <a:spLocks noGrp="1"/>
          </p:cNvSpPr>
          <p:nvPr>
            <p:ph type="ftr" sz="quarter" idx="11"/>
          </p:nvPr>
        </p:nvSpPr>
        <p:spPr/>
        <p:txBody>
          <a:bodyPr/>
          <a:lstStyle>
            <a:extLst/>
          </a:lstStyle>
          <a:p>
            <a:endParaRPr lang="nl-NL"/>
          </a:p>
        </p:txBody>
      </p:sp>
      <p:sp>
        <p:nvSpPr>
          <p:cNvPr id="11" name="Tijdelijke aanduiding voor dianummer 10"/>
          <p:cNvSpPr>
            <a:spLocks noGrp="1"/>
          </p:cNvSpPr>
          <p:nvPr>
            <p:ph type="sldNum" sz="quarter" idx="12"/>
          </p:nvPr>
        </p:nvSpPr>
        <p:spPr/>
        <p:txBody>
          <a:bodyPr/>
          <a:lstStyle>
            <a:extLst/>
          </a:lstStyle>
          <a:p>
            <a:fld id="{F8EAB838-0E7B-4829-A9D8-EDB79F8457CC}"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502920" y="530352"/>
            <a:ext cx="8183880" cy="4187952"/>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8331B248-5AB9-424B-9A20-9BE96790C8F1}" type="datetimeFigureOut">
              <a:rPr lang="nl-NL" smtClean="0"/>
              <a:pPr/>
              <a:t>9-9-2015</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F8EAB838-0E7B-4829-A9D8-EDB79F8457CC}"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533404"/>
            <a:ext cx="1981200" cy="5257799"/>
          </a:xfrm>
        </p:spPr>
        <p:txBody>
          <a:bodyPr vert="eaVert"/>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533400" y="533402"/>
            <a:ext cx="5943600" cy="5257801"/>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8331B248-5AB9-424B-9A20-9BE96790C8F1}" type="datetimeFigureOut">
              <a:rPr lang="nl-NL" smtClean="0"/>
              <a:pPr/>
              <a:t>9-9-2015</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F8EAB838-0E7B-4829-A9D8-EDB79F8457CC}"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lstStyle>
            <a:extLst/>
          </a:lstStyle>
          <a:p>
            <a:r>
              <a:rPr kumimoji="0" lang="nl-NL" smtClean="0"/>
              <a:t>Klik om de stijl te bewerken</a:t>
            </a:r>
            <a:endParaRPr kumimoji="0" lang="en-US"/>
          </a:p>
        </p:txBody>
      </p:sp>
      <p:sp>
        <p:nvSpPr>
          <p:cNvPr id="3" name="Tijdelijke aanduiding voor inhoud 2"/>
          <p:cNvSpPr>
            <a:spLocks noGrp="1"/>
          </p:cNvSpPr>
          <p:nvPr>
            <p:ph idx="1"/>
          </p:nvPr>
        </p:nvSpPr>
        <p:spPr>
          <a:xfrm>
            <a:off x="502920" y="530352"/>
            <a:ext cx="8183880" cy="4187952"/>
          </a:xfrm>
        </p:spPr>
        <p:txBody>
          <a:bodyPr/>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8331B248-5AB9-424B-9A20-9BE96790C8F1}" type="datetimeFigureOut">
              <a:rPr lang="nl-NL" smtClean="0"/>
              <a:pPr/>
              <a:t>9-9-2015</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F8EAB838-0E7B-4829-A9D8-EDB79F8457CC}"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14" name="Afgeronde rechthoek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fgeronde rechthoek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extLst/>
          </a:lstStyle>
          <a:p>
            <a:fld id="{8331B248-5AB9-424B-9A20-9BE96790C8F1}" type="datetimeFigureOut">
              <a:rPr lang="nl-NL" smtClean="0"/>
              <a:pPr/>
              <a:t>9-9-2015</a:t>
            </a:fld>
            <a:endParaRPr lang="nl-NL"/>
          </a:p>
        </p:txBody>
      </p:sp>
      <p:sp>
        <p:nvSpPr>
          <p:cNvPr id="5" name="Tijdelijke aanduiding voor voettekst 4"/>
          <p:cNvSpPr>
            <a:spLocks noGrp="1"/>
          </p:cNvSpPr>
          <p:nvPr>
            <p:ph type="ftr" sz="quarter" idx="11"/>
          </p:nvPr>
        </p:nvSpPr>
        <p:spPr/>
        <p:txBody>
          <a:bodyPr/>
          <a:lstStyle>
            <a:extLst/>
          </a:lstStyle>
          <a:p>
            <a:endParaRPr lang="nl-NL"/>
          </a:p>
        </p:txBody>
      </p:sp>
      <p:sp>
        <p:nvSpPr>
          <p:cNvPr id="6" name="Tijdelijke aanduiding voor dianummer 5"/>
          <p:cNvSpPr>
            <a:spLocks noGrp="1"/>
          </p:cNvSpPr>
          <p:nvPr>
            <p:ph type="sldNum" sz="quarter" idx="12"/>
          </p:nvPr>
        </p:nvSpPr>
        <p:spPr/>
        <p:txBody>
          <a:bodyPr/>
          <a:lstStyle>
            <a:extLst/>
          </a:lstStyle>
          <a:p>
            <a:fld id="{F8EAB838-0E7B-4829-A9D8-EDB79F8457CC}"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inhoud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extLst/>
          </a:lstStyle>
          <a:p>
            <a:fld id="{8331B248-5AB9-424B-9A20-9BE96790C8F1}" type="datetimeFigureOut">
              <a:rPr lang="nl-NL" smtClean="0"/>
              <a:pPr/>
              <a:t>9-9-2015</a:t>
            </a:fld>
            <a:endParaRPr lang="nl-NL"/>
          </a:p>
        </p:txBody>
      </p:sp>
      <p:sp>
        <p:nvSpPr>
          <p:cNvPr id="6" name="Tijdelijke aanduiding voor voettekst 5"/>
          <p:cNvSpPr>
            <a:spLocks noGrp="1"/>
          </p:cNvSpPr>
          <p:nvPr>
            <p:ph type="ftr" sz="quarter" idx="11"/>
          </p:nvPr>
        </p:nvSpPr>
        <p:spPr/>
        <p:txBody>
          <a:bodyPr/>
          <a:lstStyle>
            <a:extLst/>
          </a:lstStyle>
          <a:p>
            <a:endParaRPr lang="nl-NL"/>
          </a:p>
        </p:txBody>
      </p:sp>
      <p:sp>
        <p:nvSpPr>
          <p:cNvPr id="7" name="Tijdelijke aanduiding voor dianummer 6"/>
          <p:cNvSpPr>
            <a:spLocks noGrp="1"/>
          </p:cNvSpPr>
          <p:nvPr>
            <p:ph type="sldNum" sz="quarter" idx="12"/>
          </p:nvPr>
        </p:nvSpPr>
        <p:spPr/>
        <p:txBody>
          <a:bodyPr/>
          <a:lstStyle>
            <a:extLst/>
          </a:lstStyle>
          <a:p>
            <a:fld id="{F8EAB838-0E7B-4829-A9D8-EDB79F8457CC}"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502920" y="4983480"/>
            <a:ext cx="8183880" cy="1051560"/>
          </a:xfrm>
        </p:spPr>
        <p:txBody>
          <a:bodyPr anchor="b"/>
          <a:lstStyle>
            <a:lvl1pPr>
              <a:defRPr b="1"/>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extLst/>
          </a:lstStyle>
          <a:p>
            <a:fld id="{8331B248-5AB9-424B-9A20-9BE96790C8F1}" type="datetimeFigureOut">
              <a:rPr lang="nl-NL" smtClean="0"/>
              <a:pPr/>
              <a:t>9-9-2015</a:t>
            </a:fld>
            <a:endParaRPr lang="nl-NL"/>
          </a:p>
        </p:txBody>
      </p:sp>
      <p:sp>
        <p:nvSpPr>
          <p:cNvPr id="8" name="Tijdelijke aanduiding voor voettekst 7"/>
          <p:cNvSpPr>
            <a:spLocks noGrp="1"/>
          </p:cNvSpPr>
          <p:nvPr>
            <p:ph type="ftr" sz="quarter" idx="11"/>
          </p:nvPr>
        </p:nvSpPr>
        <p:spPr/>
        <p:txBody>
          <a:bodyPr/>
          <a:lstStyle>
            <a:extLst/>
          </a:lstStyle>
          <a:p>
            <a:endParaRPr lang="nl-NL"/>
          </a:p>
        </p:txBody>
      </p:sp>
      <p:sp>
        <p:nvSpPr>
          <p:cNvPr id="9" name="Tijdelijke aanduiding voor dianummer 8"/>
          <p:cNvSpPr>
            <a:spLocks noGrp="1"/>
          </p:cNvSpPr>
          <p:nvPr>
            <p:ph type="sldNum" sz="quarter" idx="12"/>
          </p:nvPr>
        </p:nvSpPr>
        <p:spPr/>
        <p:txBody>
          <a:bodyPr/>
          <a:lstStyle>
            <a:extLst/>
          </a:lstStyle>
          <a:p>
            <a:fld id="{F8EAB838-0E7B-4829-A9D8-EDB79F8457CC}"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extLst/>
          </a:lstStyle>
          <a:p>
            <a:fld id="{8331B248-5AB9-424B-9A20-9BE96790C8F1}" type="datetimeFigureOut">
              <a:rPr lang="nl-NL" smtClean="0"/>
              <a:pPr/>
              <a:t>9-9-2015</a:t>
            </a:fld>
            <a:endParaRPr lang="nl-NL"/>
          </a:p>
        </p:txBody>
      </p:sp>
      <p:sp>
        <p:nvSpPr>
          <p:cNvPr id="4" name="Tijdelijke aanduiding voor voettekst 3"/>
          <p:cNvSpPr>
            <a:spLocks noGrp="1"/>
          </p:cNvSpPr>
          <p:nvPr>
            <p:ph type="ftr" sz="quarter" idx="11"/>
          </p:nvPr>
        </p:nvSpPr>
        <p:spPr/>
        <p:txBody>
          <a:bodyPr/>
          <a:lstStyle>
            <a:extLst/>
          </a:lstStyle>
          <a:p>
            <a:endParaRPr lang="nl-NL"/>
          </a:p>
        </p:txBody>
      </p:sp>
      <p:sp>
        <p:nvSpPr>
          <p:cNvPr id="5" name="Tijdelijke aanduiding voor dianummer 4"/>
          <p:cNvSpPr>
            <a:spLocks noGrp="1"/>
          </p:cNvSpPr>
          <p:nvPr>
            <p:ph type="sldNum" sz="quarter" idx="12"/>
          </p:nvPr>
        </p:nvSpPr>
        <p:spPr/>
        <p:txBody>
          <a:bodyPr/>
          <a:lstStyle>
            <a:extLst/>
          </a:lstStyle>
          <a:p>
            <a:fld id="{F8EAB838-0E7B-4829-A9D8-EDB79F8457CC}"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7" name="Afgeronde rechthoe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jdelijke aanduiding voor datum 1"/>
          <p:cNvSpPr>
            <a:spLocks noGrp="1"/>
          </p:cNvSpPr>
          <p:nvPr>
            <p:ph type="dt" sz="half" idx="10"/>
          </p:nvPr>
        </p:nvSpPr>
        <p:spPr/>
        <p:txBody>
          <a:bodyPr/>
          <a:lstStyle>
            <a:extLst/>
          </a:lstStyle>
          <a:p>
            <a:fld id="{8331B248-5AB9-424B-9A20-9BE96790C8F1}" type="datetimeFigureOut">
              <a:rPr lang="nl-NL" smtClean="0"/>
              <a:pPr/>
              <a:t>9-9-2015</a:t>
            </a:fld>
            <a:endParaRPr lang="nl-NL"/>
          </a:p>
        </p:txBody>
      </p:sp>
      <p:sp>
        <p:nvSpPr>
          <p:cNvPr id="3" name="Tijdelijke aanduiding voor voettekst 2"/>
          <p:cNvSpPr>
            <a:spLocks noGrp="1"/>
          </p:cNvSpPr>
          <p:nvPr>
            <p:ph type="ftr" sz="quarter" idx="11"/>
          </p:nvPr>
        </p:nvSpPr>
        <p:spPr/>
        <p:txBody>
          <a:bodyPr/>
          <a:lstStyle>
            <a:extLst/>
          </a:lstStyle>
          <a:p>
            <a:endParaRPr lang="nl-NL"/>
          </a:p>
        </p:txBody>
      </p:sp>
      <p:sp>
        <p:nvSpPr>
          <p:cNvPr id="4" name="Tijdelijke aanduiding voor dianummer 3"/>
          <p:cNvSpPr>
            <a:spLocks noGrp="1"/>
          </p:cNvSpPr>
          <p:nvPr>
            <p:ph type="sldNum" sz="quarter" idx="12"/>
          </p:nvPr>
        </p:nvSpPr>
        <p:spPr/>
        <p:txBody>
          <a:bodyPr/>
          <a:lstStyle>
            <a:extLst/>
          </a:lstStyle>
          <a:p>
            <a:fld id="{F8EAB838-0E7B-4829-A9D8-EDB79F8457CC}"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extLst/>
          </a:lstStyle>
          <a:p>
            <a:fld id="{8331B248-5AB9-424B-9A20-9BE96790C8F1}" type="datetimeFigureOut">
              <a:rPr lang="nl-NL" smtClean="0"/>
              <a:pPr/>
              <a:t>9-9-2015</a:t>
            </a:fld>
            <a:endParaRPr lang="nl-NL"/>
          </a:p>
        </p:txBody>
      </p:sp>
      <p:sp>
        <p:nvSpPr>
          <p:cNvPr id="6" name="Tijdelijke aanduiding voor voettekst 5"/>
          <p:cNvSpPr>
            <a:spLocks noGrp="1"/>
          </p:cNvSpPr>
          <p:nvPr>
            <p:ph type="ftr" sz="quarter" idx="11"/>
          </p:nvPr>
        </p:nvSpPr>
        <p:spPr/>
        <p:txBody>
          <a:bodyPr/>
          <a:lstStyle>
            <a:extLst/>
          </a:lstStyle>
          <a:p>
            <a:endParaRPr lang="nl-NL"/>
          </a:p>
        </p:txBody>
      </p:sp>
      <p:sp>
        <p:nvSpPr>
          <p:cNvPr id="7" name="Tijdelijke aanduiding voor dianummer 6"/>
          <p:cNvSpPr>
            <a:spLocks noGrp="1"/>
          </p:cNvSpPr>
          <p:nvPr>
            <p:ph type="sldNum" sz="quarter" idx="12"/>
          </p:nvPr>
        </p:nvSpPr>
        <p:spPr/>
        <p:txBody>
          <a:bodyPr/>
          <a:lstStyle>
            <a:extLst/>
          </a:lstStyle>
          <a:p>
            <a:fld id="{F8EAB838-0E7B-4829-A9D8-EDB79F8457CC}"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5" name="Afgeronde rechthoek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nd enkele hoek rechthoek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nl-NL" smtClean="0"/>
              <a:t>Klik om de stijl te bewerken</a:t>
            </a:r>
            <a:endParaRPr kumimoji="0" lang="en-US"/>
          </a:p>
        </p:txBody>
      </p:sp>
      <p:sp>
        <p:nvSpPr>
          <p:cNvPr id="4" name="Tijdelijke aanduiding voor tekst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extLst/>
          </a:lstStyle>
          <a:p>
            <a:fld id="{8331B248-5AB9-424B-9A20-9BE96790C8F1}" type="datetimeFigureOut">
              <a:rPr lang="nl-NL" smtClean="0"/>
              <a:pPr/>
              <a:t>9-9-2015</a:t>
            </a:fld>
            <a:endParaRPr lang="nl-NL"/>
          </a:p>
        </p:txBody>
      </p:sp>
      <p:sp>
        <p:nvSpPr>
          <p:cNvPr id="6" name="Tijdelijke aanduiding voor voettekst 5"/>
          <p:cNvSpPr>
            <a:spLocks noGrp="1"/>
          </p:cNvSpPr>
          <p:nvPr>
            <p:ph type="ftr" sz="quarter" idx="11"/>
          </p:nvPr>
        </p:nvSpPr>
        <p:spPr/>
        <p:txBody>
          <a:bodyPr/>
          <a:lstStyle>
            <a:extLst/>
          </a:lstStyle>
          <a:p>
            <a:endParaRPr lang="nl-NL"/>
          </a:p>
        </p:txBody>
      </p:sp>
      <p:sp>
        <p:nvSpPr>
          <p:cNvPr id="7" name="Tijdelijke aanduiding voor dianummer 6"/>
          <p:cNvSpPr>
            <a:spLocks noGrp="1"/>
          </p:cNvSpPr>
          <p:nvPr>
            <p:ph type="sldNum" sz="quarter" idx="12"/>
          </p:nvPr>
        </p:nvSpPr>
        <p:spPr/>
        <p:txBody>
          <a:bodyPr/>
          <a:lstStyle>
            <a:extLst/>
          </a:lstStyle>
          <a:p>
            <a:fld id="{F8EAB838-0E7B-4829-A9D8-EDB79F8457CC}" type="slidenum">
              <a:rPr lang="nl-NL" smtClean="0"/>
              <a:pPr/>
              <a:t>‹nr.›</a:t>
            </a:fld>
            <a:endParaRPr lang="nl-NL"/>
          </a:p>
        </p:txBody>
      </p:sp>
      <p:sp>
        <p:nvSpPr>
          <p:cNvPr id="3" name="Tijdelijke aanduiding voor afbeelding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nl-NL" smtClean="0"/>
              <a:t>Klik op het pictogram als u een afbeelding wilt toevoegen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Afgeronde rechthoek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Afgeronde rechthoek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jdelijke aanduiding voor titel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nl-NL" smtClean="0"/>
              <a:t>Klik om de stijl te bewerken</a:t>
            </a:r>
            <a:endParaRPr kumimoji="0" lang="en-US"/>
          </a:p>
        </p:txBody>
      </p:sp>
      <p:sp>
        <p:nvSpPr>
          <p:cNvPr id="4" name="Tijdelijke aanduiding voor tekst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25" name="Tijdelijke aanduiding voor datum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331B248-5AB9-424B-9A20-9BE96790C8F1}" type="datetimeFigureOut">
              <a:rPr lang="nl-NL" smtClean="0"/>
              <a:pPr/>
              <a:t>9-9-2015</a:t>
            </a:fld>
            <a:endParaRPr lang="nl-NL"/>
          </a:p>
        </p:txBody>
      </p:sp>
      <p:sp>
        <p:nvSpPr>
          <p:cNvPr id="18" name="Tijdelijke aanduiding voor voettekst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nl-NL"/>
          </a:p>
        </p:txBody>
      </p:sp>
      <p:sp>
        <p:nvSpPr>
          <p:cNvPr id="5" name="Tijdelijke aanduiding voor dianumm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8EAB838-0E7B-4829-A9D8-EDB79F8457CC}" type="slidenum">
              <a:rPr lang="nl-NL" smtClean="0"/>
              <a:pPr/>
              <a:t>‹nr.›</a:t>
            </a:fld>
            <a:endParaRPr lang="nl-NL"/>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hatjesklas1.weebly.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1052736"/>
            <a:ext cx="7772400" cy="1828800"/>
          </a:xfrm>
        </p:spPr>
        <p:txBody>
          <a:bodyPr>
            <a:normAutofit/>
          </a:bodyPr>
          <a:lstStyle/>
          <a:p>
            <a:r>
              <a:rPr lang="nl-BE" sz="4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Welkom in het</a:t>
            </a:r>
            <a:br>
              <a:rPr lang="nl-BE" sz="4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nl-BE" sz="48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eerste leerjaar!</a:t>
            </a:r>
            <a:endParaRPr lang="nl-NL" sz="48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Ondertitel 2"/>
          <p:cNvSpPr>
            <a:spLocks noGrp="1"/>
          </p:cNvSpPr>
          <p:nvPr>
            <p:ph type="subTitle" idx="1"/>
          </p:nvPr>
        </p:nvSpPr>
        <p:spPr/>
        <p:txBody>
          <a:bodyPr/>
          <a:lstStyle/>
          <a:p>
            <a:r>
              <a:rPr lang="nl-BE" dirty="0" smtClean="0"/>
              <a:t>Infoavond aan het begin van</a:t>
            </a:r>
            <a:br>
              <a:rPr lang="nl-BE" dirty="0" smtClean="0"/>
            </a:br>
            <a:r>
              <a:rPr lang="nl-BE" dirty="0" smtClean="0"/>
              <a:t>het schooljaar 2015-2016</a:t>
            </a:r>
          </a:p>
          <a:p>
            <a:endParaRPr lang="nl-NL" dirty="0"/>
          </a:p>
        </p:txBody>
      </p:sp>
      <p:pic>
        <p:nvPicPr>
          <p:cNvPr id="4" name="Afbeelding 3" descr="SRP 2011 033.jpg"/>
          <p:cNvPicPr>
            <a:picLocks noChangeAspect="1"/>
          </p:cNvPicPr>
          <p:nvPr/>
        </p:nvPicPr>
        <p:blipFill>
          <a:blip r:embed="rId2" cstate="print">
            <a:clrChange>
              <a:clrFrom>
                <a:srgbClr val="FFFFFF"/>
              </a:clrFrom>
              <a:clrTo>
                <a:srgbClr val="FFFFFF">
                  <a:alpha val="0"/>
                </a:srgbClr>
              </a:clrTo>
            </a:clrChange>
          </a:blip>
          <a:stretch>
            <a:fillRect/>
          </a:stretch>
        </p:blipFill>
        <p:spPr>
          <a:xfrm>
            <a:off x="323528" y="476672"/>
            <a:ext cx="3750357" cy="5976664"/>
          </a:xfrm>
          <a:prstGeom prst="rect">
            <a:avLst/>
          </a:prstGeom>
          <a:effectLst>
            <a:glow rad="63500">
              <a:schemeClr val="accent6">
                <a:satMod val="175000"/>
                <a:alpha val="40000"/>
              </a:schemeClr>
            </a:glo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5949280"/>
            <a:ext cx="8183880" cy="504056"/>
          </a:xfrm>
        </p:spPr>
        <p:txBody>
          <a:bodyPr>
            <a:normAutofit fontScale="90000"/>
          </a:bodyPr>
          <a:lstStyle/>
          <a:p>
            <a:r>
              <a:rPr lang="nl-BE" dirty="0" smtClean="0"/>
              <a:t>Wij geraken nooit uitgeteld…</a:t>
            </a:r>
            <a:endParaRPr lang="nl-NL" dirty="0"/>
          </a:p>
        </p:txBody>
      </p:sp>
      <p:sp>
        <p:nvSpPr>
          <p:cNvPr id="4" name="Tijdelijke aanduiding voor inhoud 2"/>
          <p:cNvSpPr>
            <a:spLocks noGrp="1"/>
          </p:cNvSpPr>
          <p:nvPr>
            <p:ph idx="1"/>
          </p:nvPr>
        </p:nvSpPr>
        <p:spPr>
          <a:xfrm>
            <a:off x="539552" y="1340768"/>
            <a:ext cx="4752528" cy="4032448"/>
          </a:xfrm>
        </p:spPr>
        <p:txBody>
          <a:bodyPr>
            <a:normAutofit fontScale="85000" lnSpcReduction="20000"/>
          </a:bodyPr>
          <a:lstStyle/>
          <a:p>
            <a:pPr>
              <a:buNone/>
              <a:defRPr/>
            </a:pPr>
            <a:r>
              <a:rPr lang="nl-BE" sz="1900" b="1" i="1" dirty="0" smtClean="0">
                <a:solidFill>
                  <a:schemeClr val="accent6">
                    <a:lumMod val="50000"/>
                  </a:schemeClr>
                </a:solidFill>
              </a:rPr>
              <a:t>Handleiding: Nieuwe </a:t>
            </a:r>
            <a:r>
              <a:rPr lang="nl-BE" sz="1900" b="1" i="1" dirty="0" err="1" smtClean="0">
                <a:solidFill>
                  <a:schemeClr val="accent6">
                    <a:lumMod val="50000"/>
                  </a:schemeClr>
                </a:solidFill>
              </a:rPr>
              <a:t>Tal-rijk</a:t>
            </a:r>
            <a:endParaRPr lang="nl-BE" sz="1900" b="1" i="1" dirty="0" smtClean="0">
              <a:solidFill>
                <a:schemeClr val="accent6">
                  <a:lumMod val="50000"/>
                </a:schemeClr>
              </a:solidFill>
            </a:endParaRPr>
          </a:p>
          <a:p>
            <a:pPr>
              <a:spcAft>
                <a:spcPts val="600"/>
              </a:spcAft>
              <a:defRPr/>
            </a:pPr>
            <a:r>
              <a:rPr lang="nl-BE" sz="1900" dirty="0" smtClean="0">
                <a:solidFill>
                  <a:schemeClr val="bg1">
                    <a:lumMod val="20000"/>
                    <a:lumOff val="80000"/>
                  </a:schemeClr>
                </a:solidFill>
              </a:rPr>
              <a:t>Ingebouwde differentiatie</a:t>
            </a:r>
          </a:p>
          <a:p>
            <a:pPr>
              <a:spcAft>
                <a:spcPts val="600"/>
              </a:spcAft>
              <a:defRPr/>
            </a:pPr>
            <a:r>
              <a:rPr lang="nl-BE" sz="1900" dirty="0" smtClean="0">
                <a:solidFill>
                  <a:schemeClr val="bg1">
                    <a:lumMod val="20000"/>
                    <a:lumOff val="80000"/>
                  </a:schemeClr>
                </a:solidFill>
              </a:rPr>
              <a:t>Meer tijd voor uitbouwen goede basis</a:t>
            </a:r>
          </a:p>
          <a:p>
            <a:pPr>
              <a:spcAft>
                <a:spcPts val="600"/>
              </a:spcAft>
              <a:defRPr/>
            </a:pPr>
            <a:r>
              <a:rPr lang="nl-BE" sz="1900" dirty="0" smtClean="0">
                <a:solidFill>
                  <a:schemeClr val="bg1">
                    <a:lumMod val="20000"/>
                    <a:lumOff val="80000"/>
                  </a:schemeClr>
                </a:solidFill>
              </a:rPr>
              <a:t>Juf kan in samenspraak met zorgcoördinator, ouders en kind aangepaste oefeningen voorzien </a:t>
            </a:r>
            <a:br>
              <a:rPr lang="nl-BE" sz="1900" dirty="0" smtClean="0">
                <a:solidFill>
                  <a:schemeClr val="bg1">
                    <a:lumMod val="20000"/>
                    <a:lumOff val="80000"/>
                  </a:schemeClr>
                </a:solidFill>
              </a:rPr>
            </a:br>
            <a:r>
              <a:rPr lang="nl-BE" sz="1900" dirty="0" smtClean="0">
                <a:solidFill>
                  <a:schemeClr val="bg1">
                    <a:lumMod val="20000"/>
                    <a:lumOff val="80000"/>
                  </a:schemeClr>
                </a:solidFill>
              </a:rPr>
              <a:t>(meer uitdaging of meer herhaling) </a:t>
            </a:r>
            <a:br>
              <a:rPr lang="nl-BE" sz="1900" dirty="0" smtClean="0">
                <a:solidFill>
                  <a:schemeClr val="bg1">
                    <a:lumMod val="20000"/>
                    <a:lumOff val="80000"/>
                  </a:schemeClr>
                </a:solidFill>
              </a:rPr>
            </a:br>
            <a:r>
              <a:rPr lang="nl-BE" sz="1900" dirty="0" smtClean="0">
                <a:solidFill>
                  <a:schemeClr val="bg1">
                    <a:lumMod val="20000"/>
                    <a:lumOff val="80000"/>
                  </a:schemeClr>
                </a:solidFill>
                <a:sym typeface="Wingdings" pitchFamily="2" charset="2"/>
              </a:rPr>
              <a:t> aangepast aan behoefte van kind</a:t>
            </a:r>
          </a:p>
          <a:p>
            <a:pPr>
              <a:spcAft>
                <a:spcPts val="600"/>
              </a:spcAft>
              <a:defRPr/>
            </a:pPr>
            <a:r>
              <a:rPr lang="nl-BE" sz="1900" dirty="0" smtClean="0">
                <a:solidFill>
                  <a:schemeClr val="bg1">
                    <a:lumMod val="20000"/>
                    <a:lumOff val="80000"/>
                  </a:schemeClr>
                </a:solidFill>
                <a:sym typeface="Wingdings" pitchFamily="2" charset="2"/>
              </a:rPr>
              <a:t>Belangrijke vaardigheid: splitsen!</a:t>
            </a:r>
            <a:br>
              <a:rPr lang="nl-BE" sz="1900" dirty="0" smtClean="0">
                <a:solidFill>
                  <a:schemeClr val="bg1">
                    <a:lumMod val="20000"/>
                    <a:lumOff val="80000"/>
                  </a:schemeClr>
                </a:solidFill>
                <a:sym typeface="Wingdings" pitchFamily="2" charset="2"/>
              </a:rPr>
            </a:br>
            <a:r>
              <a:rPr lang="nl-BE" sz="1900" dirty="0" smtClean="0">
                <a:solidFill>
                  <a:schemeClr val="bg1">
                    <a:lumMod val="20000"/>
                    <a:lumOff val="80000"/>
                  </a:schemeClr>
                </a:solidFill>
                <a:sym typeface="Wingdings" pitchFamily="2" charset="2"/>
              </a:rPr>
              <a:t> vergemakkelijkt oefenen van andere rekenvaardigheden</a:t>
            </a:r>
          </a:p>
          <a:p>
            <a:pPr>
              <a:spcAft>
                <a:spcPts val="600"/>
              </a:spcAft>
              <a:defRPr/>
            </a:pPr>
            <a:r>
              <a:rPr lang="nl-BE" sz="1900" dirty="0" smtClean="0">
                <a:solidFill>
                  <a:schemeClr val="bg1">
                    <a:lumMod val="20000"/>
                    <a:lumOff val="80000"/>
                  </a:schemeClr>
                </a:solidFill>
                <a:sym typeface="Wingdings" pitchFamily="2" charset="2"/>
              </a:rPr>
              <a:t>Werken met materiaal: elk kind maakt zijn eigen ‘klik’ op zijn eigen tempo!</a:t>
            </a:r>
          </a:p>
          <a:p>
            <a:pPr>
              <a:spcAft>
                <a:spcPts val="600"/>
              </a:spcAft>
              <a:defRPr/>
            </a:pPr>
            <a:r>
              <a:rPr lang="nl-BE" sz="1900" dirty="0" smtClean="0">
                <a:solidFill>
                  <a:schemeClr val="bg1">
                    <a:lumMod val="20000"/>
                    <a:lumOff val="80000"/>
                  </a:schemeClr>
                </a:solidFill>
                <a:sym typeface="Wingdings" pitchFamily="2" charset="2"/>
              </a:rPr>
              <a:t>Methode voorziet tussentijdse toetsen en bloktoetsen. Blok = hoofdstuk</a:t>
            </a:r>
          </a:p>
          <a:p>
            <a:pPr>
              <a:spcAft>
                <a:spcPts val="600"/>
              </a:spcAft>
              <a:defRPr/>
            </a:pPr>
            <a:r>
              <a:rPr lang="nl-BE" sz="1900" dirty="0" smtClean="0">
                <a:solidFill>
                  <a:schemeClr val="bg1">
                    <a:lumMod val="20000"/>
                    <a:lumOff val="80000"/>
                  </a:schemeClr>
                </a:solidFill>
                <a:sym typeface="Wingdings" pitchFamily="2" charset="2"/>
              </a:rPr>
              <a:t>Werkboeken zijn ook gedigitaliseerd.</a:t>
            </a:r>
            <a:endParaRPr lang="nl-BE" sz="1900" dirty="0" smtClean="0">
              <a:solidFill>
                <a:schemeClr val="bg1">
                  <a:lumMod val="20000"/>
                  <a:lumOff val="80000"/>
                </a:schemeClr>
              </a:solidFill>
            </a:endParaRPr>
          </a:p>
        </p:txBody>
      </p:sp>
      <p:sp>
        <p:nvSpPr>
          <p:cNvPr id="5" name="Tekstvak 4"/>
          <p:cNvSpPr txBox="1"/>
          <p:nvPr/>
        </p:nvSpPr>
        <p:spPr>
          <a:xfrm>
            <a:off x="611560" y="476672"/>
            <a:ext cx="7920880" cy="1107996"/>
          </a:xfrm>
          <a:prstGeom prst="rect">
            <a:avLst/>
          </a:prstGeom>
          <a:noFill/>
        </p:spPr>
        <p:txBody>
          <a:bodyPr wrap="square" rtlCol="0">
            <a:spAutoFit/>
          </a:bodyPr>
          <a:lstStyle/>
          <a:p>
            <a:r>
              <a:rPr lang="nl-BE" sz="4800" dirty="0">
                <a:ln w="18415" cmpd="sng">
                  <a:solidFill>
                    <a:srgbClr val="FFFFFF"/>
                  </a:solidFill>
                  <a:prstDash val="solid"/>
                </a:ln>
                <a:solidFill>
                  <a:srgbClr val="FFFFFF"/>
                </a:solidFill>
                <a:effectLst>
                  <a:outerShdw blurRad="63500" dir="3600000" algn="tl" rotWithShape="0">
                    <a:srgbClr val="000000">
                      <a:alpha val="70000"/>
                    </a:srgbClr>
                  </a:outerShdw>
                </a:effectLst>
              </a:rPr>
              <a:t>Wij leren… rekenen!</a:t>
            </a:r>
          </a:p>
          <a:p>
            <a:endParaRPr lang="nl-N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74" name="Picture 2" descr="Nieuwe Tal-rijk 1B Werkboek - Plantyn"/>
          <p:cNvPicPr>
            <a:picLocks noChangeAspect="1" noChangeArrowheads="1"/>
          </p:cNvPicPr>
          <p:nvPr/>
        </p:nvPicPr>
        <p:blipFill>
          <a:blip r:embed="rId2" cstate="print"/>
          <a:srcRect/>
          <a:stretch>
            <a:fillRect/>
          </a:stretch>
        </p:blipFill>
        <p:spPr bwMode="auto">
          <a:xfrm>
            <a:off x="5292080" y="1556792"/>
            <a:ext cx="1296144" cy="1836205"/>
          </a:xfrm>
          <a:prstGeom prst="rect">
            <a:avLst/>
          </a:prstGeom>
          <a:ln>
            <a:noFill/>
          </a:ln>
          <a:effectLst>
            <a:outerShdw blurRad="292100" dist="139700" dir="2700000" algn="tl" rotWithShape="0">
              <a:srgbClr val="333333">
                <a:alpha val="65000"/>
              </a:srgbClr>
            </a:outerShdw>
          </a:effectLst>
        </p:spPr>
      </p:pic>
      <p:pic>
        <p:nvPicPr>
          <p:cNvPr id="3078" name="Picture 6" descr="http://www.linne-schule.de/sites/default/files/2012%2011%2022%20Stationsarbeit%20Mathematik%2024.jpg"/>
          <p:cNvPicPr>
            <a:picLocks noChangeAspect="1" noChangeArrowheads="1"/>
          </p:cNvPicPr>
          <p:nvPr/>
        </p:nvPicPr>
        <p:blipFill>
          <a:blip r:embed="rId3" cstate="print"/>
          <a:srcRect/>
          <a:stretch>
            <a:fillRect/>
          </a:stretch>
        </p:blipFill>
        <p:spPr bwMode="auto">
          <a:xfrm>
            <a:off x="5292080" y="3789040"/>
            <a:ext cx="1944216" cy="12956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5877272"/>
            <a:ext cx="8183880" cy="504056"/>
          </a:xfrm>
        </p:spPr>
        <p:txBody>
          <a:bodyPr>
            <a:normAutofit/>
          </a:bodyPr>
          <a:lstStyle/>
          <a:p>
            <a:r>
              <a:rPr lang="nl-BE" sz="2200" dirty="0" smtClean="0"/>
              <a:t>Het is de goede lezer, die het goede boek maakt…</a:t>
            </a:r>
            <a:endParaRPr lang="nl-NL" sz="2200" dirty="0"/>
          </a:p>
        </p:txBody>
      </p:sp>
      <p:sp>
        <p:nvSpPr>
          <p:cNvPr id="4" name="Tijdelijke aanduiding voor inhoud 2"/>
          <p:cNvSpPr>
            <a:spLocks noGrp="1"/>
          </p:cNvSpPr>
          <p:nvPr>
            <p:ph idx="1"/>
          </p:nvPr>
        </p:nvSpPr>
        <p:spPr>
          <a:xfrm>
            <a:off x="467544" y="1340768"/>
            <a:ext cx="4752528" cy="4536504"/>
          </a:xfrm>
        </p:spPr>
        <p:txBody>
          <a:bodyPr>
            <a:normAutofit fontScale="85000" lnSpcReduction="20000"/>
          </a:bodyPr>
          <a:lstStyle/>
          <a:p>
            <a:pPr>
              <a:buNone/>
              <a:defRPr/>
            </a:pPr>
            <a:r>
              <a:rPr lang="nl-BE" sz="1900" b="1" i="1" dirty="0" smtClean="0">
                <a:solidFill>
                  <a:schemeClr val="accent6">
                    <a:lumMod val="50000"/>
                  </a:schemeClr>
                </a:solidFill>
              </a:rPr>
              <a:t>Handleiding: Veilig Leren Lezen</a:t>
            </a:r>
          </a:p>
          <a:p>
            <a:pPr>
              <a:spcAft>
                <a:spcPts val="600"/>
              </a:spcAft>
              <a:defRPr/>
            </a:pPr>
            <a:r>
              <a:rPr lang="nl-BE" sz="1900" dirty="0" smtClean="0">
                <a:solidFill>
                  <a:schemeClr val="bg1">
                    <a:lumMod val="20000"/>
                    <a:lumOff val="80000"/>
                  </a:schemeClr>
                </a:solidFill>
              </a:rPr>
              <a:t>Ingebouwde differentiatie maan/zon</a:t>
            </a:r>
          </a:p>
          <a:p>
            <a:pPr>
              <a:spcAft>
                <a:spcPts val="600"/>
              </a:spcAft>
              <a:defRPr/>
            </a:pPr>
            <a:r>
              <a:rPr lang="nl-BE" sz="1900" dirty="0" smtClean="0">
                <a:solidFill>
                  <a:schemeClr val="bg1">
                    <a:lumMod val="20000"/>
                    <a:lumOff val="80000"/>
                  </a:schemeClr>
                </a:solidFill>
              </a:rPr>
              <a:t>Juf kan in samenspraak met zorgcoördinator, ouders en kind keuze maken om over te stappen naar zon lees- en werkboekjes</a:t>
            </a:r>
            <a:endParaRPr lang="nl-BE" sz="1900" dirty="0" smtClean="0">
              <a:solidFill>
                <a:schemeClr val="bg1">
                  <a:lumMod val="20000"/>
                  <a:lumOff val="80000"/>
                </a:schemeClr>
              </a:solidFill>
              <a:sym typeface="Wingdings" pitchFamily="2" charset="2"/>
            </a:endParaRPr>
          </a:p>
          <a:p>
            <a:pPr>
              <a:spcAft>
                <a:spcPts val="600"/>
              </a:spcAft>
              <a:defRPr/>
            </a:pPr>
            <a:r>
              <a:rPr lang="nl-BE" sz="1900" dirty="0" smtClean="0">
                <a:solidFill>
                  <a:schemeClr val="bg1">
                    <a:lumMod val="20000"/>
                    <a:lumOff val="80000"/>
                  </a:schemeClr>
                </a:solidFill>
                <a:sym typeface="Wingdings" pitchFamily="2" charset="2"/>
              </a:rPr>
              <a:t>HL overloopt alle letters met behulp van ‘kapstokwoorden’ </a:t>
            </a:r>
            <a:br>
              <a:rPr lang="nl-BE" sz="1900" dirty="0" smtClean="0">
                <a:solidFill>
                  <a:schemeClr val="bg1">
                    <a:lumMod val="20000"/>
                    <a:lumOff val="80000"/>
                  </a:schemeClr>
                </a:solidFill>
                <a:sym typeface="Wingdings" pitchFamily="2" charset="2"/>
              </a:rPr>
            </a:br>
            <a:r>
              <a:rPr lang="nl-BE" sz="1900" dirty="0" smtClean="0">
                <a:solidFill>
                  <a:schemeClr val="bg1">
                    <a:lumMod val="20000"/>
                    <a:lumOff val="80000"/>
                  </a:schemeClr>
                </a:solidFill>
                <a:sym typeface="Wingdings" pitchFamily="2" charset="2"/>
              </a:rPr>
              <a:t> beter te onthouden!</a:t>
            </a:r>
          </a:p>
          <a:p>
            <a:pPr>
              <a:spcAft>
                <a:spcPts val="600"/>
              </a:spcAft>
              <a:defRPr/>
            </a:pPr>
            <a:r>
              <a:rPr lang="nl-BE" sz="1900" dirty="0" smtClean="0">
                <a:solidFill>
                  <a:schemeClr val="bg1">
                    <a:lumMod val="20000"/>
                    <a:lumOff val="80000"/>
                  </a:schemeClr>
                </a:solidFill>
                <a:sym typeface="Wingdings" pitchFamily="2" charset="2"/>
              </a:rPr>
              <a:t>Per hoofdstuk een thema </a:t>
            </a:r>
            <a:br>
              <a:rPr lang="nl-BE" sz="1900" dirty="0" smtClean="0">
                <a:solidFill>
                  <a:schemeClr val="bg1">
                    <a:lumMod val="20000"/>
                    <a:lumOff val="80000"/>
                  </a:schemeClr>
                </a:solidFill>
                <a:sym typeface="Wingdings" pitchFamily="2" charset="2"/>
              </a:rPr>
            </a:br>
            <a:endParaRPr lang="nl-BE" sz="1900" dirty="0" smtClean="0">
              <a:solidFill>
                <a:schemeClr val="bg1">
                  <a:lumMod val="20000"/>
                  <a:lumOff val="80000"/>
                </a:schemeClr>
              </a:solidFill>
              <a:sym typeface="Wingdings" pitchFamily="2" charset="2"/>
            </a:endParaRPr>
          </a:p>
          <a:p>
            <a:pPr>
              <a:spcAft>
                <a:spcPts val="600"/>
              </a:spcAft>
              <a:defRPr/>
            </a:pPr>
            <a:r>
              <a:rPr lang="nl-BE" sz="1900" dirty="0" smtClean="0">
                <a:solidFill>
                  <a:schemeClr val="bg1">
                    <a:lumMod val="20000"/>
                    <a:lumOff val="80000"/>
                  </a:schemeClr>
                </a:solidFill>
                <a:sym typeface="Wingdings" pitchFamily="2" charset="2"/>
              </a:rPr>
              <a:t>Methode voorziet controletaken en leestoets aan einde van elke kern. </a:t>
            </a:r>
            <a:br>
              <a:rPr lang="nl-BE" sz="1900" dirty="0" smtClean="0">
                <a:solidFill>
                  <a:schemeClr val="bg1">
                    <a:lumMod val="20000"/>
                    <a:lumOff val="80000"/>
                  </a:schemeClr>
                </a:solidFill>
                <a:sym typeface="Wingdings" pitchFamily="2" charset="2"/>
              </a:rPr>
            </a:br>
            <a:r>
              <a:rPr lang="nl-BE" sz="1900" dirty="0" smtClean="0">
                <a:solidFill>
                  <a:schemeClr val="bg1">
                    <a:lumMod val="20000"/>
                    <a:lumOff val="80000"/>
                  </a:schemeClr>
                </a:solidFill>
                <a:sym typeface="Wingdings" pitchFamily="2" charset="2"/>
              </a:rPr>
              <a:t>Kern = hoofdstuk</a:t>
            </a:r>
          </a:p>
          <a:p>
            <a:pPr>
              <a:spcAft>
                <a:spcPts val="600"/>
              </a:spcAft>
              <a:defRPr/>
            </a:pPr>
            <a:r>
              <a:rPr lang="nl-BE" sz="1900" dirty="0" smtClean="0">
                <a:solidFill>
                  <a:schemeClr val="bg1">
                    <a:lumMod val="20000"/>
                    <a:lumOff val="80000"/>
                  </a:schemeClr>
                </a:solidFill>
                <a:sym typeface="Wingdings" pitchFamily="2" charset="2"/>
              </a:rPr>
              <a:t>Interactieve spelletjes via leerkrachtassistent + gedigitaliseerde werkboeken.</a:t>
            </a:r>
          </a:p>
          <a:p>
            <a:pPr>
              <a:spcAft>
                <a:spcPts val="600"/>
              </a:spcAft>
              <a:defRPr/>
            </a:pPr>
            <a:r>
              <a:rPr lang="nl-BE" sz="1900" dirty="0" smtClean="0">
                <a:solidFill>
                  <a:schemeClr val="bg1">
                    <a:lumMod val="20000"/>
                    <a:lumOff val="80000"/>
                  </a:schemeClr>
                </a:solidFill>
                <a:sym typeface="Wingdings" pitchFamily="2" charset="2"/>
              </a:rPr>
              <a:t>Wisselbib</a:t>
            </a:r>
          </a:p>
          <a:p>
            <a:pPr>
              <a:spcAft>
                <a:spcPts val="600"/>
              </a:spcAft>
              <a:defRPr/>
            </a:pPr>
            <a:endParaRPr lang="nl-BE" sz="1900" dirty="0" smtClean="0">
              <a:solidFill>
                <a:schemeClr val="bg1">
                  <a:lumMod val="20000"/>
                  <a:lumOff val="80000"/>
                </a:schemeClr>
              </a:solidFill>
              <a:sym typeface="Wingdings" pitchFamily="2" charset="2"/>
            </a:endParaRPr>
          </a:p>
        </p:txBody>
      </p:sp>
      <p:sp>
        <p:nvSpPr>
          <p:cNvPr id="5" name="Tekstvak 4"/>
          <p:cNvSpPr txBox="1"/>
          <p:nvPr/>
        </p:nvSpPr>
        <p:spPr>
          <a:xfrm>
            <a:off x="611560" y="476672"/>
            <a:ext cx="7920880" cy="1107996"/>
          </a:xfrm>
          <a:prstGeom prst="rect">
            <a:avLst/>
          </a:prstGeom>
          <a:noFill/>
        </p:spPr>
        <p:txBody>
          <a:bodyPr wrap="square" rtlCol="0">
            <a:spAutoFit/>
          </a:bodyPr>
          <a:lstStyle/>
          <a:p>
            <a:r>
              <a:rPr lang="nl-BE" sz="4800" dirty="0">
                <a:ln w="18415" cmpd="sng">
                  <a:solidFill>
                    <a:srgbClr val="FFFFFF"/>
                  </a:solidFill>
                  <a:prstDash val="solid"/>
                </a:ln>
                <a:solidFill>
                  <a:srgbClr val="FFFFFF"/>
                </a:solidFill>
                <a:effectLst>
                  <a:outerShdw blurRad="63500" dir="3600000" algn="tl" rotWithShape="0">
                    <a:srgbClr val="000000">
                      <a:alpha val="70000"/>
                    </a:srgbClr>
                  </a:outerShdw>
                </a:effectLst>
              </a:rPr>
              <a:t>Wij leren… </a:t>
            </a:r>
            <a:r>
              <a:rPr lang="nl-BE"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lezen!</a:t>
            </a:r>
            <a:endParaRPr lang="nl-BE"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nl-N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9458" name="Picture 2" descr="Set wandplaten"/>
          <p:cNvPicPr>
            <a:picLocks noChangeAspect="1" noChangeArrowheads="1"/>
          </p:cNvPicPr>
          <p:nvPr/>
        </p:nvPicPr>
        <p:blipFill>
          <a:blip r:embed="rId2" cstate="print"/>
          <a:srcRect t="52575"/>
          <a:stretch>
            <a:fillRect/>
          </a:stretch>
        </p:blipFill>
        <p:spPr bwMode="auto">
          <a:xfrm>
            <a:off x="5148064" y="3429000"/>
            <a:ext cx="3514725" cy="1883693"/>
          </a:xfrm>
          <a:prstGeom prst="rect">
            <a:avLst/>
          </a:prstGeom>
          <a:ln>
            <a:noFill/>
          </a:ln>
          <a:effectLst>
            <a:outerShdw blurRad="292100" dist="139700" dir="2700000" algn="tl" rotWithShape="0">
              <a:srgbClr val="333333">
                <a:alpha val="65000"/>
              </a:srgbClr>
            </a:outerShdw>
          </a:effectLst>
        </p:spPr>
      </p:pic>
      <p:pic>
        <p:nvPicPr>
          <p:cNvPr id="19460" name="Picture 4" descr="http://www.veiliglerenlezen.be/afb/materialen/lb-maan.jpg"/>
          <p:cNvPicPr>
            <a:picLocks noChangeAspect="1" noChangeArrowheads="1"/>
          </p:cNvPicPr>
          <p:nvPr/>
        </p:nvPicPr>
        <p:blipFill>
          <a:blip r:embed="rId3" cstate="print"/>
          <a:srcRect/>
          <a:stretch>
            <a:fillRect/>
          </a:stretch>
        </p:blipFill>
        <p:spPr bwMode="auto">
          <a:xfrm>
            <a:off x="7308304" y="548680"/>
            <a:ext cx="1313906" cy="1656184"/>
          </a:xfrm>
          <a:prstGeom prst="rect">
            <a:avLst/>
          </a:prstGeom>
          <a:ln>
            <a:noFill/>
          </a:ln>
          <a:effectLst>
            <a:outerShdw blurRad="292100" dist="139700" dir="2700000" algn="tl" rotWithShape="0">
              <a:srgbClr val="333333">
                <a:alpha val="65000"/>
              </a:srgbClr>
            </a:outerShdw>
          </a:effectLst>
        </p:spPr>
      </p:pic>
      <p:pic>
        <p:nvPicPr>
          <p:cNvPr id="19462" name="Picture 6" descr="http://www.uitgeverijzwijsen.be/img/methods/lka/lka1.jpg"/>
          <p:cNvPicPr>
            <a:picLocks noChangeAspect="1" noChangeArrowheads="1"/>
          </p:cNvPicPr>
          <p:nvPr/>
        </p:nvPicPr>
        <p:blipFill>
          <a:blip r:embed="rId4" cstate="print"/>
          <a:srcRect/>
          <a:stretch>
            <a:fillRect/>
          </a:stretch>
        </p:blipFill>
        <p:spPr bwMode="auto">
          <a:xfrm>
            <a:off x="5076056" y="1628800"/>
            <a:ext cx="2381250" cy="1714500"/>
          </a:xfrm>
          <a:prstGeom prst="rect">
            <a:avLst/>
          </a:prstGeom>
          <a:ln>
            <a:noFill/>
          </a:ln>
          <a:effectLst>
            <a:outerShdw blurRad="292100" dist="139700" dir="2700000" algn="tl" rotWithShape="0">
              <a:srgbClr val="333333">
                <a:alpha val="65000"/>
              </a:srgbClr>
            </a:outerShdw>
          </a:effectLst>
        </p:spPr>
      </p:pic>
      <p:grpSp>
        <p:nvGrpSpPr>
          <p:cNvPr id="13" name="Groep 12"/>
          <p:cNvGrpSpPr/>
          <p:nvPr/>
        </p:nvGrpSpPr>
        <p:grpSpPr>
          <a:xfrm>
            <a:off x="7236296" y="2348880"/>
            <a:ext cx="1311920" cy="1311920"/>
            <a:chOff x="7236296" y="2348880"/>
            <a:chExt cx="1311920" cy="1311920"/>
          </a:xfrm>
        </p:grpSpPr>
        <p:sp>
          <p:nvSpPr>
            <p:cNvPr id="11" name="Ovaal 10"/>
            <p:cNvSpPr/>
            <p:nvPr/>
          </p:nvSpPr>
          <p:spPr>
            <a:xfrm>
              <a:off x="7668344" y="2564904"/>
              <a:ext cx="144016" cy="216024"/>
            </a:xfrm>
            <a:prstGeom prst="ellipse">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p:cNvSpPr/>
            <p:nvPr/>
          </p:nvSpPr>
          <p:spPr>
            <a:xfrm>
              <a:off x="7820744" y="2564904"/>
              <a:ext cx="144016" cy="216024"/>
            </a:xfrm>
            <a:prstGeom prst="ellipse">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descr="zoem.jpg"/>
            <p:cNvPicPr>
              <a:picLocks noChangeAspect="1"/>
            </p:cNvPicPr>
            <p:nvPr/>
          </p:nvPicPr>
          <p:blipFill>
            <a:blip r:embed="rId5" cstate="print">
              <a:clrChange>
                <a:clrFrom>
                  <a:srgbClr val="FFFFFF"/>
                </a:clrFrom>
                <a:clrTo>
                  <a:srgbClr val="FFFFFF">
                    <a:alpha val="0"/>
                  </a:srgbClr>
                </a:clrTo>
              </a:clrChange>
            </a:blip>
            <a:stretch>
              <a:fillRect/>
            </a:stretch>
          </p:blipFill>
          <p:spPr>
            <a:xfrm>
              <a:off x="7236296" y="2348880"/>
              <a:ext cx="1311920" cy="1311920"/>
            </a:xfrm>
            <a:prstGeom prst="rect">
              <a:avLst/>
            </a:prstGeom>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5949280"/>
            <a:ext cx="8183880" cy="504056"/>
          </a:xfrm>
        </p:spPr>
        <p:txBody>
          <a:bodyPr>
            <a:noAutofit/>
          </a:bodyPr>
          <a:lstStyle/>
          <a:p>
            <a:r>
              <a:rPr lang="nl-BE" sz="3200" dirty="0" smtClean="0"/>
              <a:t>Schrijven is… in je pen kruipen!</a:t>
            </a:r>
            <a:endParaRPr lang="nl-NL" sz="3200" dirty="0"/>
          </a:p>
        </p:txBody>
      </p:sp>
      <p:sp>
        <p:nvSpPr>
          <p:cNvPr id="4" name="Tijdelijke aanduiding voor inhoud 2"/>
          <p:cNvSpPr>
            <a:spLocks noGrp="1"/>
          </p:cNvSpPr>
          <p:nvPr>
            <p:ph idx="1"/>
          </p:nvPr>
        </p:nvSpPr>
        <p:spPr>
          <a:xfrm>
            <a:off x="467544" y="1340768"/>
            <a:ext cx="4752528" cy="4032448"/>
          </a:xfrm>
        </p:spPr>
        <p:txBody>
          <a:bodyPr>
            <a:normAutofit fontScale="92500" lnSpcReduction="20000"/>
          </a:bodyPr>
          <a:lstStyle/>
          <a:p>
            <a:pPr>
              <a:buNone/>
              <a:defRPr/>
            </a:pPr>
            <a:r>
              <a:rPr lang="nl-BE" sz="1900" b="1" i="1" dirty="0" smtClean="0">
                <a:solidFill>
                  <a:schemeClr val="accent6">
                    <a:lumMod val="50000"/>
                  </a:schemeClr>
                </a:solidFill>
              </a:rPr>
              <a:t>Handleiding: ‘ik pen’</a:t>
            </a:r>
          </a:p>
          <a:p>
            <a:pPr>
              <a:spcAft>
                <a:spcPts val="600"/>
              </a:spcAft>
              <a:defRPr/>
            </a:pPr>
            <a:r>
              <a:rPr lang="nl-BE" sz="1900" dirty="0" smtClean="0">
                <a:solidFill>
                  <a:schemeClr val="bg1">
                    <a:lumMod val="20000"/>
                    <a:lumOff val="80000"/>
                  </a:schemeClr>
                </a:solidFill>
              </a:rPr>
              <a:t>Gestructureerde schrijfwijze van de letters</a:t>
            </a:r>
          </a:p>
          <a:p>
            <a:pPr>
              <a:spcAft>
                <a:spcPts val="600"/>
              </a:spcAft>
              <a:defRPr/>
            </a:pPr>
            <a:r>
              <a:rPr lang="nl-BE" sz="1900" dirty="0" smtClean="0">
                <a:solidFill>
                  <a:schemeClr val="bg1">
                    <a:lumMod val="20000"/>
                    <a:lumOff val="80000"/>
                  </a:schemeClr>
                </a:solidFill>
                <a:sym typeface="Wingdings" pitchFamily="2" charset="2"/>
              </a:rPr>
              <a:t>Volgt de leerlijn van de leesmethode Veilig Leren Lezen (beide werden ontwikkeld door </a:t>
            </a:r>
            <a:r>
              <a:rPr lang="nl-BE" sz="1900" dirty="0" err="1" smtClean="0">
                <a:solidFill>
                  <a:schemeClr val="bg1">
                    <a:lumMod val="20000"/>
                    <a:lumOff val="80000"/>
                  </a:schemeClr>
                </a:solidFill>
                <a:sym typeface="Wingdings" pitchFamily="2" charset="2"/>
              </a:rPr>
              <a:t>Zwijsen</a:t>
            </a:r>
            <a:r>
              <a:rPr lang="nl-BE" sz="1900" dirty="0" smtClean="0">
                <a:solidFill>
                  <a:schemeClr val="bg1">
                    <a:lumMod val="20000"/>
                    <a:lumOff val="80000"/>
                  </a:schemeClr>
                </a:solidFill>
                <a:sym typeface="Wingdings" pitchFamily="2" charset="2"/>
              </a:rPr>
              <a:t>)</a:t>
            </a:r>
          </a:p>
          <a:p>
            <a:pPr>
              <a:spcAft>
                <a:spcPts val="600"/>
              </a:spcAft>
              <a:defRPr/>
            </a:pPr>
            <a:r>
              <a:rPr lang="nl-BE" sz="1900" dirty="0" smtClean="0">
                <a:solidFill>
                  <a:schemeClr val="bg1">
                    <a:lumMod val="20000"/>
                    <a:lumOff val="80000"/>
                  </a:schemeClr>
                </a:solidFill>
                <a:sym typeface="Wingdings" pitchFamily="2" charset="2"/>
              </a:rPr>
              <a:t>Eerst losse letters </a:t>
            </a:r>
            <a:br>
              <a:rPr lang="nl-BE" sz="1900" dirty="0" smtClean="0">
                <a:solidFill>
                  <a:schemeClr val="bg1">
                    <a:lumMod val="20000"/>
                    <a:lumOff val="80000"/>
                  </a:schemeClr>
                </a:solidFill>
                <a:sym typeface="Wingdings" pitchFamily="2" charset="2"/>
              </a:rPr>
            </a:br>
            <a:r>
              <a:rPr lang="nl-BE" sz="1900" dirty="0" smtClean="0">
                <a:solidFill>
                  <a:schemeClr val="bg1">
                    <a:lumMod val="20000"/>
                    <a:lumOff val="80000"/>
                  </a:schemeClr>
                </a:solidFill>
                <a:sym typeface="Wingdings" pitchFamily="2" charset="2"/>
              </a:rPr>
              <a:t> verbindingen pas wanneer alle letters gekend zijn</a:t>
            </a:r>
          </a:p>
          <a:p>
            <a:pPr>
              <a:spcAft>
                <a:spcPts val="600"/>
              </a:spcAft>
              <a:defRPr/>
            </a:pPr>
            <a:r>
              <a:rPr lang="nl-BE" sz="1900" dirty="0" smtClean="0">
                <a:solidFill>
                  <a:schemeClr val="bg1">
                    <a:lumMod val="20000"/>
                    <a:lumOff val="80000"/>
                  </a:schemeClr>
                </a:solidFill>
                <a:sym typeface="Wingdings" pitchFamily="2" charset="2"/>
              </a:rPr>
              <a:t>Driekantig schrijfpotlood </a:t>
            </a:r>
            <a:br>
              <a:rPr lang="nl-BE" sz="1900" dirty="0" smtClean="0">
                <a:solidFill>
                  <a:schemeClr val="bg1">
                    <a:lumMod val="20000"/>
                    <a:lumOff val="80000"/>
                  </a:schemeClr>
                </a:solidFill>
                <a:sym typeface="Wingdings" pitchFamily="2" charset="2"/>
              </a:rPr>
            </a:br>
            <a:r>
              <a:rPr lang="nl-BE" sz="1900" dirty="0" smtClean="0">
                <a:solidFill>
                  <a:schemeClr val="bg1">
                    <a:lumMod val="20000"/>
                    <a:lumOff val="80000"/>
                  </a:schemeClr>
                </a:solidFill>
                <a:sym typeface="Wingdings" pitchFamily="2" charset="2"/>
              </a:rPr>
              <a:t> na kerstvakantie </a:t>
            </a:r>
            <a:r>
              <a:rPr lang="nl-BE" sz="1900" dirty="0" err="1" smtClean="0">
                <a:solidFill>
                  <a:schemeClr val="bg1">
                    <a:lumMod val="20000"/>
                    <a:lumOff val="80000"/>
                  </a:schemeClr>
                </a:solidFill>
                <a:sym typeface="Wingdings" pitchFamily="2" charset="2"/>
              </a:rPr>
              <a:t>rollerpen</a:t>
            </a:r>
            <a:r>
              <a:rPr lang="nl-BE" sz="1900" dirty="0" smtClean="0">
                <a:solidFill>
                  <a:schemeClr val="bg1">
                    <a:lumMod val="20000"/>
                    <a:lumOff val="80000"/>
                  </a:schemeClr>
                </a:solidFill>
                <a:sym typeface="Wingdings" pitchFamily="2" charset="2"/>
              </a:rPr>
              <a:t> met speciale greep van </a:t>
            </a:r>
            <a:r>
              <a:rPr lang="nl-BE" sz="1900" dirty="0" err="1" smtClean="0">
                <a:solidFill>
                  <a:schemeClr val="bg1">
                    <a:lumMod val="20000"/>
                    <a:lumOff val="80000"/>
                  </a:schemeClr>
                </a:solidFill>
                <a:sym typeface="Wingdings" pitchFamily="2" charset="2"/>
              </a:rPr>
              <a:t>Stabilo</a:t>
            </a:r>
            <a:endParaRPr lang="nl-BE" sz="1900" dirty="0" smtClean="0">
              <a:solidFill>
                <a:schemeClr val="bg1">
                  <a:lumMod val="20000"/>
                  <a:lumOff val="80000"/>
                </a:schemeClr>
              </a:solidFill>
              <a:sym typeface="Wingdings" pitchFamily="2" charset="2"/>
            </a:endParaRPr>
          </a:p>
          <a:p>
            <a:pPr>
              <a:spcAft>
                <a:spcPts val="600"/>
              </a:spcAft>
              <a:defRPr/>
            </a:pPr>
            <a:r>
              <a:rPr lang="nl-BE" sz="1900" dirty="0" smtClean="0">
                <a:solidFill>
                  <a:schemeClr val="bg1">
                    <a:lumMod val="20000"/>
                    <a:lumOff val="80000"/>
                  </a:schemeClr>
                </a:solidFill>
                <a:sym typeface="Wingdings" pitchFamily="2" charset="2"/>
              </a:rPr>
              <a:t>Klas: schrijfboekjes en oefenboekjes (extra opdrachten)</a:t>
            </a:r>
          </a:p>
          <a:p>
            <a:pPr>
              <a:spcAft>
                <a:spcPts val="600"/>
              </a:spcAft>
              <a:defRPr/>
            </a:pPr>
            <a:endParaRPr lang="nl-BE" sz="1900" dirty="0" smtClean="0">
              <a:solidFill>
                <a:schemeClr val="bg1">
                  <a:lumMod val="20000"/>
                  <a:lumOff val="80000"/>
                </a:schemeClr>
              </a:solidFill>
              <a:sym typeface="Wingdings" pitchFamily="2" charset="2"/>
            </a:endParaRPr>
          </a:p>
        </p:txBody>
      </p:sp>
      <p:sp>
        <p:nvSpPr>
          <p:cNvPr id="5" name="Tekstvak 4"/>
          <p:cNvSpPr txBox="1"/>
          <p:nvPr/>
        </p:nvSpPr>
        <p:spPr>
          <a:xfrm>
            <a:off x="611560" y="476672"/>
            <a:ext cx="7920880" cy="1107996"/>
          </a:xfrm>
          <a:prstGeom prst="rect">
            <a:avLst/>
          </a:prstGeom>
          <a:noFill/>
        </p:spPr>
        <p:txBody>
          <a:bodyPr wrap="square" rtlCol="0">
            <a:spAutoFit/>
          </a:bodyPr>
          <a:lstStyle/>
          <a:p>
            <a:r>
              <a:rPr lang="nl-BE" sz="4800" dirty="0">
                <a:ln w="18415" cmpd="sng">
                  <a:solidFill>
                    <a:srgbClr val="FFFFFF"/>
                  </a:solidFill>
                  <a:prstDash val="solid"/>
                </a:ln>
                <a:solidFill>
                  <a:srgbClr val="FFFFFF"/>
                </a:solidFill>
                <a:effectLst>
                  <a:outerShdw blurRad="63500" dir="3600000" algn="tl" rotWithShape="0">
                    <a:srgbClr val="000000">
                      <a:alpha val="70000"/>
                    </a:srgbClr>
                  </a:outerShdw>
                </a:effectLst>
              </a:rPr>
              <a:t>Wij leren… </a:t>
            </a:r>
            <a:r>
              <a:rPr lang="nl-BE"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schrijven!</a:t>
            </a:r>
            <a:endParaRPr lang="nl-BE"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nl-N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488" name="Picture 8" descr="http://www.anythingleft-handed.co.uk/images/media/531_use_mlh.jpg"/>
          <p:cNvPicPr>
            <a:picLocks noChangeAspect="1" noChangeArrowheads="1"/>
          </p:cNvPicPr>
          <p:nvPr/>
        </p:nvPicPr>
        <p:blipFill>
          <a:blip r:embed="rId3" cstate="print"/>
          <a:srcRect l="15120" t="593" r="25157" b="15744"/>
          <a:stretch>
            <a:fillRect/>
          </a:stretch>
        </p:blipFill>
        <p:spPr bwMode="auto">
          <a:xfrm>
            <a:off x="7236296" y="3212976"/>
            <a:ext cx="1416736" cy="1488469"/>
          </a:xfrm>
          <a:prstGeom prst="rect">
            <a:avLst/>
          </a:prstGeom>
          <a:ln>
            <a:noFill/>
          </a:ln>
          <a:effectLst>
            <a:outerShdw blurRad="292100" dist="139700" dir="2700000" algn="tl" rotWithShape="0">
              <a:srgbClr val="333333">
                <a:alpha val="65000"/>
              </a:srgbClr>
            </a:outerShdw>
          </a:effectLst>
        </p:spPr>
      </p:pic>
      <p:pic>
        <p:nvPicPr>
          <p:cNvPr id="2050" name="Picture 2" descr="http://www.infoboek.be/educatief/image.asp?id=156"/>
          <p:cNvPicPr>
            <a:picLocks noChangeAspect="1" noChangeArrowheads="1"/>
          </p:cNvPicPr>
          <p:nvPr/>
        </p:nvPicPr>
        <p:blipFill>
          <a:blip r:embed="rId4" cstate="print"/>
          <a:srcRect/>
          <a:stretch>
            <a:fillRect/>
          </a:stretch>
        </p:blipFill>
        <p:spPr bwMode="auto">
          <a:xfrm>
            <a:off x="5292080" y="1700808"/>
            <a:ext cx="1362075" cy="1143001"/>
          </a:xfrm>
          <a:prstGeom prst="rect">
            <a:avLst/>
          </a:prstGeom>
          <a:noFill/>
        </p:spPr>
      </p:pic>
      <p:pic>
        <p:nvPicPr>
          <p:cNvPr id="2052" name="Picture 4" descr="http://www.infoboek.be/img/methods/ikpen/ip_6.jpg"/>
          <p:cNvPicPr>
            <a:picLocks noChangeAspect="1" noChangeArrowheads="1"/>
          </p:cNvPicPr>
          <p:nvPr/>
        </p:nvPicPr>
        <p:blipFill>
          <a:blip r:embed="rId5" cstate="print"/>
          <a:srcRect/>
          <a:stretch>
            <a:fillRect/>
          </a:stretch>
        </p:blipFill>
        <p:spPr bwMode="auto">
          <a:xfrm>
            <a:off x="6732240" y="1340768"/>
            <a:ext cx="1905000" cy="1819276"/>
          </a:xfrm>
          <a:prstGeom prst="rect">
            <a:avLst/>
          </a:prstGeom>
          <a:noFill/>
        </p:spPr>
      </p:pic>
      <p:pic>
        <p:nvPicPr>
          <p:cNvPr id="2054" name="Picture 6" descr="http://www.infoboek.be/img/methods/ikpen/ip_3.jpg"/>
          <p:cNvPicPr>
            <a:picLocks noChangeAspect="1" noChangeArrowheads="1"/>
          </p:cNvPicPr>
          <p:nvPr/>
        </p:nvPicPr>
        <p:blipFill>
          <a:blip r:embed="rId6" cstate="print"/>
          <a:srcRect/>
          <a:stretch>
            <a:fillRect/>
          </a:stretch>
        </p:blipFill>
        <p:spPr bwMode="auto">
          <a:xfrm>
            <a:off x="5004048" y="3212976"/>
            <a:ext cx="2088232" cy="199258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5949280"/>
            <a:ext cx="9433048" cy="504056"/>
          </a:xfrm>
        </p:spPr>
        <p:txBody>
          <a:bodyPr>
            <a:noAutofit/>
          </a:bodyPr>
          <a:lstStyle/>
          <a:p>
            <a:r>
              <a:rPr lang="nl-BE" sz="2200" dirty="0" smtClean="0"/>
              <a:t>Het leven is een reis, niet zomaar een bestemming…</a:t>
            </a:r>
            <a:endParaRPr lang="nl-NL" sz="2200" dirty="0"/>
          </a:p>
        </p:txBody>
      </p:sp>
      <p:sp>
        <p:nvSpPr>
          <p:cNvPr id="4" name="Tijdelijke aanduiding voor inhoud 2"/>
          <p:cNvSpPr>
            <a:spLocks noGrp="1"/>
          </p:cNvSpPr>
          <p:nvPr>
            <p:ph idx="1"/>
          </p:nvPr>
        </p:nvSpPr>
        <p:spPr>
          <a:xfrm>
            <a:off x="467544" y="1988840"/>
            <a:ext cx="3816424" cy="3384376"/>
          </a:xfrm>
        </p:spPr>
        <p:txBody>
          <a:bodyPr>
            <a:normAutofit/>
          </a:bodyPr>
          <a:lstStyle/>
          <a:p>
            <a:pPr>
              <a:buNone/>
              <a:defRPr/>
            </a:pPr>
            <a:r>
              <a:rPr lang="nl-BE" sz="1900" b="1" i="1" dirty="0" smtClean="0">
                <a:solidFill>
                  <a:schemeClr val="accent6">
                    <a:lumMod val="50000"/>
                  </a:schemeClr>
                </a:solidFill>
              </a:rPr>
              <a:t>Handleiding: </a:t>
            </a:r>
            <a:r>
              <a:rPr lang="nl-BE" sz="1900" b="1" i="1" dirty="0" err="1" smtClean="0">
                <a:solidFill>
                  <a:schemeClr val="accent6">
                    <a:lumMod val="50000"/>
                  </a:schemeClr>
                </a:solidFill>
              </a:rPr>
              <a:t>Mundo</a:t>
            </a:r>
            <a:r>
              <a:rPr lang="nl-BE" sz="1900" b="1" i="1" dirty="0" smtClean="0">
                <a:solidFill>
                  <a:schemeClr val="accent6">
                    <a:lumMod val="50000"/>
                  </a:schemeClr>
                </a:solidFill>
              </a:rPr>
              <a:t> W.O. </a:t>
            </a:r>
          </a:p>
        </p:txBody>
      </p:sp>
      <p:sp>
        <p:nvSpPr>
          <p:cNvPr id="5" name="Tekstvak 4"/>
          <p:cNvSpPr txBox="1"/>
          <p:nvPr/>
        </p:nvSpPr>
        <p:spPr>
          <a:xfrm>
            <a:off x="611560" y="476672"/>
            <a:ext cx="7920880" cy="1877437"/>
          </a:xfrm>
          <a:prstGeom prst="rect">
            <a:avLst/>
          </a:prstGeom>
          <a:noFill/>
        </p:spPr>
        <p:txBody>
          <a:bodyPr wrap="square" rtlCol="0">
            <a:spAutoFit/>
          </a:bodyPr>
          <a:lstStyle/>
          <a:p>
            <a:r>
              <a:rPr lang="nl-BE" sz="4400" dirty="0">
                <a:ln w="18415" cmpd="sng">
                  <a:solidFill>
                    <a:srgbClr val="FFFFFF"/>
                  </a:solidFill>
                  <a:prstDash val="solid"/>
                </a:ln>
                <a:solidFill>
                  <a:srgbClr val="FFFFFF"/>
                </a:solidFill>
                <a:effectLst>
                  <a:outerShdw blurRad="63500" dir="3600000" algn="tl" rotWithShape="0">
                    <a:srgbClr val="000000">
                      <a:alpha val="70000"/>
                    </a:srgbClr>
                  </a:outerShdw>
                </a:effectLst>
              </a:rPr>
              <a:t>Wij leren… </a:t>
            </a:r>
            <a:r>
              <a:rPr lang="nl-BE"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nl-BE"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nl-BE"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 wereld ontdekken!</a:t>
            </a:r>
            <a:endParaRPr lang="nl-BE"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nl-NL"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7890" name="Picture 2" descr="http://lager.diekeure.be/productblob/img/601010212_01(1024x748_717).png"/>
          <p:cNvPicPr>
            <a:picLocks noChangeAspect="1" noChangeArrowheads="1"/>
          </p:cNvPicPr>
          <p:nvPr/>
        </p:nvPicPr>
        <p:blipFill>
          <a:blip r:embed="rId3" cstate="print"/>
          <a:srcRect/>
          <a:stretch>
            <a:fillRect/>
          </a:stretch>
        </p:blipFill>
        <p:spPr bwMode="auto">
          <a:xfrm>
            <a:off x="683568" y="2276873"/>
            <a:ext cx="1427108" cy="2016224"/>
          </a:xfrm>
          <a:prstGeom prst="rect">
            <a:avLst/>
          </a:prstGeom>
          <a:noFill/>
        </p:spPr>
      </p:pic>
      <p:pic>
        <p:nvPicPr>
          <p:cNvPr id="37892" name="Picture 4" descr="http://www.smove.be/sites/default/files/aanbod/fotos/wegwijzers_leerwerkboek.jpg"/>
          <p:cNvPicPr>
            <a:picLocks noChangeAspect="1" noChangeArrowheads="1"/>
          </p:cNvPicPr>
          <p:nvPr/>
        </p:nvPicPr>
        <p:blipFill>
          <a:blip r:embed="rId4" cstate="print"/>
          <a:srcRect/>
          <a:stretch>
            <a:fillRect/>
          </a:stretch>
        </p:blipFill>
        <p:spPr bwMode="auto">
          <a:xfrm>
            <a:off x="7092280" y="2516365"/>
            <a:ext cx="1459314" cy="2064763"/>
          </a:xfrm>
          <a:prstGeom prst="rect">
            <a:avLst/>
          </a:prstGeom>
          <a:noFill/>
        </p:spPr>
      </p:pic>
      <p:sp>
        <p:nvSpPr>
          <p:cNvPr id="14" name="Tijdelijke aanduiding voor inhoud 2"/>
          <p:cNvSpPr txBox="1">
            <a:spLocks/>
          </p:cNvSpPr>
          <p:nvPr/>
        </p:nvSpPr>
        <p:spPr>
          <a:xfrm>
            <a:off x="4716016" y="1988840"/>
            <a:ext cx="3816424" cy="3384376"/>
          </a:xfrm>
          <a:prstGeom prst="rect">
            <a:avLst/>
          </a:prstGeom>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None/>
              <a:tabLst/>
              <a:defRPr/>
            </a:pPr>
            <a:r>
              <a:rPr kumimoji="0" lang="nl-BE" sz="1900" b="1" i="1" u="none" strike="noStrike" kern="1200" cap="none" spc="0" normalizeH="0" baseline="0" noProof="0" dirty="0" smtClean="0">
                <a:ln>
                  <a:noFill/>
                </a:ln>
                <a:solidFill>
                  <a:schemeClr val="accent6">
                    <a:lumMod val="50000"/>
                  </a:schemeClr>
                </a:solidFill>
                <a:effectLst/>
                <a:uLnTx/>
                <a:uFillTx/>
                <a:latin typeface="+mn-lt"/>
                <a:ea typeface="+mn-ea"/>
                <a:cs typeface="+mn-cs"/>
              </a:rPr>
              <a:t>Handleiding: Wegwijzers verkeer</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Arial" pitchFamily="34" charset="0"/>
              <a:buChar char="•"/>
              <a:tabLst/>
              <a:defRPr/>
            </a:pPr>
            <a:r>
              <a:rPr lang="nl-BE" dirty="0" smtClean="0">
                <a:solidFill>
                  <a:schemeClr val="bg1">
                    <a:lumMod val="20000"/>
                    <a:lumOff val="80000"/>
                  </a:schemeClr>
                </a:solidFill>
              </a:rPr>
              <a:t>Theorie, </a:t>
            </a:r>
            <a:br>
              <a:rPr lang="nl-BE" dirty="0" smtClean="0">
                <a:solidFill>
                  <a:schemeClr val="bg1">
                    <a:lumMod val="20000"/>
                    <a:lumOff val="80000"/>
                  </a:schemeClr>
                </a:solidFill>
              </a:rPr>
            </a:br>
            <a:r>
              <a:rPr lang="nl-BE" dirty="0" smtClean="0">
                <a:solidFill>
                  <a:schemeClr val="bg1">
                    <a:lumMod val="20000"/>
                    <a:lumOff val="80000"/>
                  </a:schemeClr>
                </a:solidFill>
              </a:rPr>
              <a:t>beschermde </a:t>
            </a:r>
            <a:br>
              <a:rPr lang="nl-BE" dirty="0" smtClean="0">
                <a:solidFill>
                  <a:schemeClr val="bg1">
                    <a:lumMod val="20000"/>
                    <a:lumOff val="80000"/>
                  </a:schemeClr>
                </a:solidFill>
              </a:rPr>
            </a:br>
            <a:r>
              <a:rPr lang="nl-BE" dirty="0" smtClean="0">
                <a:solidFill>
                  <a:schemeClr val="bg1">
                    <a:lumMod val="20000"/>
                    <a:lumOff val="80000"/>
                  </a:schemeClr>
                </a:solidFill>
              </a:rPr>
              <a:t>omgeving en </a:t>
            </a:r>
            <a:br>
              <a:rPr lang="nl-BE" dirty="0" smtClean="0">
                <a:solidFill>
                  <a:schemeClr val="bg1">
                    <a:lumMod val="20000"/>
                    <a:lumOff val="80000"/>
                  </a:schemeClr>
                </a:solidFill>
              </a:rPr>
            </a:br>
            <a:r>
              <a:rPr lang="nl-BE" dirty="0" smtClean="0">
                <a:solidFill>
                  <a:schemeClr val="bg1">
                    <a:lumMod val="20000"/>
                    <a:lumOff val="80000"/>
                  </a:schemeClr>
                </a:solidFill>
              </a:rPr>
              <a:t>dan praktijk</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Arial" pitchFamily="34" charset="0"/>
              <a:buChar char="•"/>
              <a:tabLst/>
              <a:defRPr/>
            </a:pPr>
            <a:r>
              <a:rPr kumimoji="0" lang="nl-BE" u="none" strike="noStrike" kern="1200" cap="none" spc="0" normalizeH="0" baseline="0" noProof="0" dirty="0" smtClean="0">
                <a:ln>
                  <a:noFill/>
                </a:ln>
                <a:solidFill>
                  <a:schemeClr val="bg1">
                    <a:lumMod val="20000"/>
                    <a:lumOff val="80000"/>
                  </a:schemeClr>
                </a:solidFill>
                <a:effectLst/>
                <a:uLnTx/>
                <a:uFillTx/>
                <a:latin typeface="+mn-lt"/>
                <a:ea typeface="+mn-ea"/>
                <a:cs typeface="+mn-cs"/>
              </a:rPr>
              <a:t>Gegeven</a:t>
            </a:r>
            <a:r>
              <a:rPr kumimoji="0" lang="nl-BE" u="none" strike="noStrike" kern="1200" cap="none" spc="0" normalizeH="0" noProof="0" dirty="0" smtClean="0">
                <a:ln>
                  <a:noFill/>
                </a:ln>
                <a:solidFill>
                  <a:schemeClr val="bg1">
                    <a:lumMod val="20000"/>
                    <a:lumOff val="80000"/>
                  </a:schemeClr>
                </a:solidFill>
                <a:effectLst/>
                <a:uLnTx/>
                <a:uFillTx/>
                <a:latin typeface="+mn-lt"/>
                <a:ea typeface="+mn-ea"/>
                <a:cs typeface="+mn-cs"/>
              </a:rPr>
              <a:t> </a:t>
            </a:r>
            <a:br>
              <a:rPr kumimoji="0" lang="nl-BE" u="none" strike="noStrike" kern="1200" cap="none" spc="0" normalizeH="0" noProof="0" dirty="0" smtClean="0">
                <a:ln>
                  <a:noFill/>
                </a:ln>
                <a:solidFill>
                  <a:schemeClr val="bg1">
                    <a:lumMod val="20000"/>
                    <a:lumOff val="80000"/>
                  </a:schemeClr>
                </a:solidFill>
                <a:effectLst/>
                <a:uLnTx/>
                <a:uFillTx/>
                <a:latin typeface="+mn-lt"/>
                <a:ea typeface="+mn-ea"/>
                <a:cs typeface="+mn-cs"/>
              </a:rPr>
            </a:br>
            <a:r>
              <a:rPr kumimoji="0" lang="nl-BE" u="none" strike="noStrike" kern="1200" cap="none" spc="0" normalizeH="0" noProof="0" dirty="0" smtClean="0">
                <a:ln>
                  <a:noFill/>
                </a:ln>
                <a:solidFill>
                  <a:schemeClr val="bg1">
                    <a:lumMod val="20000"/>
                    <a:lumOff val="80000"/>
                  </a:schemeClr>
                </a:solidFill>
                <a:effectLst/>
                <a:uLnTx/>
                <a:uFillTx/>
                <a:latin typeface="+mn-lt"/>
                <a:ea typeface="+mn-ea"/>
                <a:cs typeface="+mn-cs"/>
              </a:rPr>
              <a:t>door juf Anja</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Arial" pitchFamily="34" charset="0"/>
              <a:buChar char="•"/>
              <a:tabLst/>
              <a:defRPr/>
            </a:pPr>
            <a:r>
              <a:rPr lang="nl-BE" baseline="0" dirty="0" smtClean="0">
                <a:solidFill>
                  <a:schemeClr val="bg1">
                    <a:lumMod val="20000"/>
                    <a:lumOff val="80000"/>
                  </a:schemeClr>
                </a:solidFill>
              </a:rPr>
              <a:t>Nood aan extra </a:t>
            </a:r>
            <a:br>
              <a:rPr lang="nl-BE" baseline="0" dirty="0" smtClean="0">
                <a:solidFill>
                  <a:schemeClr val="bg1">
                    <a:lumMod val="20000"/>
                    <a:lumOff val="80000"/>
                  </a:schemeClr>
                </a:solidFill>
              </a:rPr>
            </a:br>
            <a:r>
              <a:rPr lang="nl-BE" baseline="0" dirty="0" smtClean="0">
                <a:solidFill>
                  <a:schemeClr val="bg1">
                    <a:lumMod val="20000"/>
                    <a:lumOff val="80000"/>
                  </a:schemeClr>
                </a:solidFill>
              </a:rPr>
              <a:t>begeleiding op straat: </a:t>
            </a:r>
            <a:br>
              <a:rPr lang="nl-BE" baseline="0" dirty="0" smtClean="0">
                <a:solidFill>
                  <a:schemeClr val="bg1">
                    <a:lumMod val="20000"/>
                    <a:lumOff val="80000"/>
                  </a:schemeClr>
                </a:solidFill>
              </a:rPr>
            </a:br>
            <a:r>
              <a:rPr lang="nl-BE" baseline="0" dirty="0" smtClean="0">
                <a:solidFill>
                  <a:schemeClr val="bg1">
                    <a:lumMod val="20000"/>
                    <a:lumOff val="80000"/>
                  </a:schemeClr>
                </a:solidFill>
              </a:rPr>
              <a:t>juf </a:t>
            </a:r>
            <a:r>
              <a:rPr lang="nl-BE" baseline="0" dirty="0" err="1" smtClean="0">
                <a:solidFill>
                  <a:schemeClr val="bg1">
                    <a:lumMod val="20000"/>
                    <a:lumOff val="80000"/>
                  </a:schemeClr>
                </a:solidFill>
              </a:rPr>
              <a:t>Jolien</a:t>
            </a:r>
            <a:r>
              <a:rPr lang="nl-BE" baseline="0" dirty="0" smtClean="0">
                <a:solidFill>
                  <a:schemeClr val="bg1">
                    <a:lumMod val="20000"/>
                    <a:lumOff val="80000"/>
                  </a:schemeClr>
                </a:solidFill>
              </a:rPr>
              <a:t> gaat mee.</a:t>
            </a:r>
            <a:endParaRPr kumimoji="0" lang="nl-BE" u="none" strike="noStrike" kern="1200" cap="none" spc="0" normalizeH="0" baseline="0" noProof="0" dirty="0" smtClean="0">
              <a:ln>
                <a:noFill/>
              </a:ln>
              <a:solidFill>
                <a:schemeClr val="bg1">
                  <a:lumMod val="20000"/>
                  <a:lumOff val="80000"/>
                </a:schemeClr>
              </a:solidFill>
              <a:effectLst/>
              <a:uLnTx/>
              <a:uFillTx/>
              <a:latin typeface="+mn-lt"/>
              <a:ea typeface="+mn-ea"/>
              <a:cs typeface="+mn-cs"/>
            </a:endParaRPr>
          </a:p>
        </p:txBody>
      </p:sp>
      <p:sp>
        <p:nvSpPr>
          <p:cNvPr id="15" name="Rechthoek 14"/>
          <p:cNvSpPr/>
          <p:nvPr/>
        </p:nvSpPr>
        <p:spPr>
          <a:xfrm>
            <a:off x="2286000" y="2671100"/>
            <a:ext cx="2213992" cy="1515800"/>
          </a:xfrm>
          <a:prstGeom prst="rect">
            <a:avLst/>
          </a:prstGeom>
        </p:spPr>
        <p:txBody>
          <a:bodyPr wrap="square">
            <a:spAutoFit/>
          </a:bodyPr>
          <a:lstStyle/>
          <a:p>
            <a:pPr marL="265176" lvl="0" indent="-265176">
              <a:spcBef>
                <a:spcPts val="250"/>
              </a:spcBef>
              <a:buClr>
                <a:schemeClr val="accent1"/>
              </a:buClr>
              <a:buSzPct val="80000"/>
              <a:buFont typeface="Arial" pitchFamily="34" charset="0"/>
              <a:buChar char="•"/>
              <a:defRPr/>
            </a:pPr>
            <a:r>
              <a:rPr lang="nl-BE" dirty="0" smtClean="0">
                <a:solidFill>
                  <a:schemeClr val="bg1">
                    <a:lumMod val="20000"/>
                    <a:lumOff val="80000"/>
                  </a:schemeClr>
                </a:solidFill>
              </a:rPr>
              <a:t>Gevarieerde thema’s waarin alle domeinen verwerkt zijn.</a:t>
            </a:r>
          </a:p>
          <a:p>
            <a:pPr marL="265176" lvl="0" indent="-265176">
              <a:spcBef>
                <a:spcPts val="250"/>
              </a:spcBef>
              <a:buClr>
                <a:schemeClr val="accent1"/>
              </a:buClr>
              <a:buSzPct val="80000"/>
              <a:defRPr/>
            </a:pPr>
            <a:endParaRPr lang="nl-BE" dirty="0"/>
          </a:p>
        </p:txBody>
      </p:sp>
      <p:sp>
        <p:nvSpPr>
          <p:cNvPr id="16" name="Rechthoek 15"/>
          <p:cNvSpPr/>
          <p:nvPr/>
        </p:nvSpPr>
        <p:spPr>
          <a:xfrm>
            <a:off x="683568" y="4221088"/>
            <a:ext cx="3960440" cy="1831271"/>
          </a:xfrm>
          <a:prstGeom prst="rect">
            <a:avLst/>
          </a:prstGeom>
        </p:spPr>
        <p:txBody>
          <a:bodyPr wrap="square">
            <a:spAutoFit/>
          </a:bodyPr>
          <a:lstStyle/>
          <a:p>
            <a:pPr marL="265176" lvl="0" indent="-265176">
              <a:spcBef>
                <a:spcPts val="250"/>
              </a:spcBef>
              <a:buClr>
                <a:schemeClr val="accent1"/>
              </a:buClr>
              <a:buSzPct val="80000"/>
              <a:buFont typeface="Arial" pitchFamily="34" charset="0"/>
              <a:buChar char="•"/>
              <a:defRPr/>
            </a:pPr>
            <a:r>
              <a:rPr lang="nl-BE" dirty="0" smtClean="0">
                <a:solidFill>
                  <a:schemeClr val="bg1">
                    <a:lumMod val="20000"/>
                    <a:lumOff val="80000"/>
                  </a:schemeClr>
                </a:solidFill>
              </a:rPr>
              <a:t>Afwisseling tussen </a:t>
            </a:r>
            <a:r>
              <a:rPr lang="nl-BE" dirty="0" err="1" smtClean="0">
                <a:solidFill>
                  <a:schemeClr val="bg1">
                    <a:lumMod val="20000"/>
                    <a:lumOff val="80000"/>
                  </a:schemeClr>
                </a:solidFill>
              </a:rPr>
              <a:t>zélf</a:t>
            </a:r>
            <a:r>
              <a:rPr lang="nl-BE" dirty="0" smtClean="0">
                <a:solidFill>
                  <a:schemeClr val="bg1">
                    <a:lumMod val="20000"/>
                    <a:lumOff val="80000"/>
                  </a:schemeClr>
                </a:solidFill>
              </a:rPr>
              <a:t> uitzoeken, experimenteren, ontdekken </a:t>
            </a:r>
            <a:r>
              <a:rPr lang="nl-BE" dirty="0" err="1" smtClean="0">
                <a:solidFill>
                  <a:schemeClr val="bg1">
                    <a:lumMod val="20000"/>
                    <a:lumOff val="80000"/>
                  </a:schemeClr>
                </a:solidFill>
              </a:rPr>
              <a:t>én</a:t>
            </a:r>
            <a:r>
              <a:rPr lang="nl-BE" dirty="0" smtClean="0">
                <a:solidFill>
                  <a:schemeClr val="bg1">
                    <a:lumMod val="20000"/>
                    <a:lumOff val="80000"/>
                  </a:schemeClr>
                </a:solidFill>
              </a:rPr>
              <a:t> theorie. </a:t>
            </a:r>
          </a:p>
          <a:p>
            <a:pPr marL="265176" lvl="0" indent="-265176">
              <a:spcBef>
                <a:spcPts val="250"/>
              </a:spcBef>
              <a:buClr>
                <a:schemeClr val="accent1"/>
              </a:buClr>
              <a:buSzPct val="80000"/>
              <a:buFont typeface="Arial" pitchFamily="34" charset="0"/>
              <a:buChar char="•"/>
              <a:defRPr/>
            </a:pPr>
            <a:r>
              <a:rPr lang="nl-BE" dirty="0" smtClean="0">
                <a:solidFill>
                  <a:schemeClr val="bg1">
                    <a:lumMod val="20000"/>
                    <a:lumOff val="80000"/>
                  </a:schemeClr>
                </a:solidFill>
              </a:rPr>
              <a:t>Kan zeker mee in het hoekenwerk verwerkt worden.</a:t>
            </a:r>
          </a:p>
          <a:p>
            <a:pPr marL="265176" lvl="0" indent="-265176">
              <a:spcBef>
                <a:spcPts val="250"/>
              </a:spcBef>
              <a:buClr>
                <a:schemeClr val="accent1"/>
              </a:buClr>
              <a:buSzPct val="80000"/>
              <a:defRPr/>
            </a:pPr>
            <a:endParaRPr lang="nl-B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a:spLocks noGrp="1"/>
          </p:cNvSpPr>
          <p:nvPr>
            <p:ph idx="1"/>
          </p:nvPr>
        </p:nvSpPr>
        <p:spPr>
          <a:xfrm>
            <a:off x="467544" y="1196752"/>
            <a:ext cx="7992888" cy="4680520"/>
          </a:xfrm>
        </p:spPr>
        <p:txBody>
          <a:bodyPr>
            <a:normAutofit/>
          </a:bodyPr>
          <a:lstStyle/>
          <a:p>
            <a:pPr>
              <a:buNone/>
              <a:defRPr/>
            </a:pPr>
            <a:r>
              <a:rPr lang="nl-BE" sz="2000" dirty="0" smtClean="0">
                <a:solidFill>
                  <a:srgbClr val="FFFFFF"/>
                </a:solidFill>
              </a:rPr>
              <a:t>Niet alle taakjes worden opgegeven als verplicht huiswerk.</a:t>
            </a:r>
          </a:p>
          <a:p>
            <a:pPr>
              <a:buNone/>
              <a:defRPr/>
            </a:pPr>
            <a:r>
              <a:rPr lang="nl-BE" sz="2000" dirty="0" smtClean="0">
                <a:solidFill>
                  <a:srgbClr val="FFFFFF"/>
                </a:solidFill>
              </a:rPr>
              <a:t>Alle overblijvende taken worden door de juf ‘vrijgegeven’.</a:t>
            </a:r>
          </a:p>
          <a:p>
            <a:pPr>
              <a:buNone/>
              <a:defRPr/>
            </a:pPr>
            <a:r>
              <a:rPr lang="nl-BE" sz="2000" dirty="0" smtClean="0">
                <a:solidFill>
                  <a:srgbClr val="FFFFFF"/>
                </a:solidFill>
              </a:rPr>
              <a:t> </a:t>
            </a:r>
            <a:r>
              <a:rPr lang="nl-BE" sz="2000" b="1" dirty="0" smtClean="0">
                <a:solidFill>
                  <a:srgbClr val="FFFFFF"/>
                </a:solidFill>
              </a:rPr>
              <a:t>Afspraken: </a:t>
            </a:r>
          </a:p>
          <a:p>
            <a:pPr>
              <a:buFont typeface="Arial" charset="0"/>
              <a:buChar char="•"/>
              <a:defRPr/>
            </a:pPr>
            <a:r>
              <a:rPr lang="nl-BE" sz="2000" dirty="0" smtClean="0">
                <a:solidFill>
                  <a:srgbClr val="FFFFFF"/>
                </a:solidFill>
              </a:rPr>
              <a:t>Er is huiswerk op maandag, dinsdag en donderdag. </a:t>
            </a:r>
          </a:p>
          <a:p>
            <a:pPr>
              <a:buFont typeface="Arial" charset="0"/>
              <a:buChar char="•"/>
              <a:defRPr/>
            </a:pPr>
            <a:r>
              <a:rPr lang="nl-BE" sz="2000" dirty="0" smtClean="0">
                <a:solidFill>
                  <a:srgbClr val="FFFFFF"/>
                </a:solidFill>
              </a:rPr>
              <a:t>Woensdag en vrijdag zijn huiswerkvrije dagen. </a:t>
            </a:r>
          </a:p>
          <a:p>
            <a:pPr>
              <a:buFont typeface="Arial" charset="0"/>
              <a:buChar char="•"/>
              <a:defRPr/>
            </a:pPr>
            <a:r>
              <a:rPr lang="nl-BE" sz="1800" dirty="0" smtClean="0">
                <a:solidFill>
                  <a:srgbClr val="FFFFFF"/>
                </a:solidFill>
              </a:rPr>
              <a:t>Het huiswerkmapje gaat op huiswerkdagen mee naar huis en moet de volgende dag weer afgegeven worden op school. </a:t>
            </a:r>
          </a:p>
          <a:p>
            <a:pPr>
              <a:buFont typeface="Arial" charset="0"/>
              <a:buChar char="•"/>
              <a:defRPr/>
            </a:pPr>
            <a:r>
              <a:rPr lang="nl-BE" sz="2000" dirty="0" smtClean="0">
                <a:solidFill>
                  <a:srgbClr val="FFFFFF"/>
                </a:solidFill>
              </a:rPr>
              <a:t>De juf verbetert op de huiswerkvrije dagen. </a:t>
            </a:r>
          </a:p>
          <a:p>
            <a:pPr>
              <a:buFont typeface="Arial" charset="0"/>
              <a:buChar char="•"/>
              <a:defRPr/>
            </a:pPr>
            <a:r>
              <a:rPr lang="nl-BE" sz="2000" dirty="0" smtClean="0">
                <a:solidFill>
                  <a:srgbClr val="FFFFFF"/>
                </a:solidFill>
              </a:rPr>
              <a:t>De juf verbetert ook zoveel mogelijk de vrijgegeven taken. Om de juf te laten weten welke vrijgegeven taken gemaakt zijn, schrijf je het nummer van deze taak in het eerstvolgende raampje van de trein. De juf doorkruist het nummer als de taak verbeterd is.</a:t>
            </a:r>
          </a:p>
          <a:p>
            <a:pPr>
              <a:buFont typeface="Arial" charset="0"/>
              <a:buChar char="•"/>
              <a:defRPr/>
            </a:pPr>
            <a:r>
              <a:rPr lang="nl-BE" sz="2000" dirty="0" smtClean="0">
                <a:solidFill>
                  <a:srgbClr val="FFFFFF"/>
                </a:solidFill>
              </a:rPr>
              <a:t>We schrijven in tegen de dag nadien. </a:t>
            </a:r>
            <a:endParaRPr lang="nl-BE" sz="1900" b="1" i="1" dirty="0" smtClean="0">
              <a:solidFill>
                <a:srgbClr val="FFFFFF"/>
              </a:solidFill>
            </a:endParaRPr>
          </a:p>
        </p:txBody>
      </p:sp>
      <p:sp>
        <p:nvSpPr>
          <p:cNvPr id="5" name="Tekstvak 4"/>
          <p:cNvSpPr txBox="1"/>
          <p:nvPr/>
        </p:nvSpPr>
        <p:spPr>
          <a:xfrm>
            <a:off x="611560" y="476672"/>
            <a:ext cx="7920880" cy="1200329"/>
          </a:xfrm>
          <a:prstGeom prst="rect">
            <a:avLst/>
          </a:prstGeom>
          <a:noFill/>
        </p:spPr>
        <p:txBody>
          <a:bodyPr wrap="square" rtlCol="0">
            <a:spAutoFit/>
          </a:bodyPr>
          <a:lstStyle/>
          <a:p>
            <a:r>
              <a:rPr lang="nl-BE" sz="4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Huis-werk</a:t>
            </a:r>
            <a:endParaRPr lang="nl-BE"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nl-NL"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a:spLocks noGrp="1"/>
          </p:cNvSpPr>
          <p:nvPr>
            <p:ph idx="1"/>
          </p:nvPr>
        </p:nvSpPr>
        <p:spPr>
          <a:xfrm>
            <a:off x="467544" y="1196752"/>
            <a:ext cx="7992888" cy="4680520"/>
          </a:xfrm>
        </p:spPr>
        <p:txBody>
          <a:bodyPr>
            <a:normAutofit/>
          </a:bodyPr>
          <a:lstStyle/>
          <a:p>
            <a:pPr>
              <a:buNone/>
              <a:defRPr/>
            </a:pPr>
            <a:r>
              <a:rPr lang="nl-BE" b="1" i="1" dirty="0" smtClean="0">
                <a:noFill/>
                <a:effectLst>
                  <a:outerShdw blurRad="50800" dist="38100" dir="18900000" algn="bl" rotWithShape="0">
                    <a:prstClr val="black">
                      <a:alpha val="40000"/>
                    </a:prstClr>
                  </a:outerShdw>
                </a:effectLst>
                <a:hlinkClick r:id="rId3"/>
              </a:rPr>
              <a:t>http://</a:t>
            </a:r>
            <a:r>
              <a:rPr lang="nl-BE" b="1" i="1" dirty="0" smtClean="0">
                <a:noFill/>
                <a:effectLst>
                  <a:outerShdw blurRad="50800" dist="38100" dir="18900000" algn="bl" rotWithShape="0">
                    <a:prstClr val="black">
                      <a:alpha val="40000"/>
                    </a:prstClr>
                  </a:outerShdw>
                </a:effectLst>
                <a:hlinkClick r:id="rId3"/>
              </a:rPr>
              <a:t>schatjesklas1.weebly.com</a:t>
            </a:r>
            <a:endParaRPr lang="nl-BE" b="1" i="1" dirty="0" smtClean="0">
              <a:noFill/>
              <a:effectLst>
                <a:outerShdw blurRad="50800" dist="38100" dir="18900000" algn="bl" rotWithShape="0">
                  <a:prstClr val="black">
                    <a:alpha val="40000"/>
                  </a:prstClr>
                </a:outerShdw>
              </a:effectLst>
            </a:endParaRPr>
          </a:p>
          <a:p>
            <a:pPr>
              <a:buNone/>
              <a:defRPr/>
            </a:pPr>
            <a:endParaRPr lang="nl-BE" sz="1900" b="1" i="1" dirty="0" smtClean="0">
              <a:solidFill>
                <a:srgbClr val="FFFFFF"/>
              </a:solidFill>
            </a:endParaRPr>
          </a:p>
        </p:txBody>
      </p:sp>
      <p:sp>
        <p:nvSpPr>
          <p:cNvPr id="5" name="Tekstvak 4"/>
          <p:cNvSpPr txBox="1"/>
          <p:nvPr/>
        </p:nvSpPr>
        <p:spPr>
          <a:xfrm>
            <a:off x="611560" y="476672"/>
            <a:ext cx="7920880" cy="1200329"/>
          </a:xfrm>
          <a:prstGeom prst="rect">
            <a:avLst/>
          </a:prstGeom>
          <a:noFill/>
        </p:spPr>
        <p:txBody>
          <a:bodyPr wrap="square" rtlCol="0">
            <a:spAutoFit/>
          </a:bodyPr>
          <a:lstStyle/>
          <a:p>
            <a:r>
              <a:rPr lang="nl-BE"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Website!!</a:t>
            </a:r>
            <a:endParaRPr lang="nl-BE"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endParaRPr lang="nl-NL"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a:hlinkClick r:id="rId3"/>
          </p:cNvPr>
          <p:cNvPicPr>
            <a:picLocks noChangeAspect="1" noChangeArrowheads="1"/>
          </p:cNvPicPr>
          <p:nvPr/>
        </p:nvPicPr>
        <p:blipFill>
          <a:blip r:embed="rId4" cstate="print"/>
          <a:srcRect l="13702" t="10080" r="14951" b="5081"/>
          <a:stretch>
            <a:fillRect/>
          </a:stretch>
        </p:blipFill>
        <p:spPr bwMode="auto">
          <a:xfrm>
            <a:off x="1547664" y="1844824"/>
            <a:ext cx="5705744" cy="381642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angepast 12">
      <a:dk1>
        <a:srgbClr val="FFC000"/>
      </a:dk1>
      <a:lt1>
        <a:srgbClr val="B0DFA0"/>
      </a:lt1>
      <a:dk2>
        <a:srgbClr val="A5C249"/>
      </a:dk2>
      <a:lt2>
        <a:srgbClr val="C8E4FE"/>
      </a:lt2>
      <a:accent1>
        <a:srgbClr val="04617B"/>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2321</TotalTime>
  <Words>327</Words>
  <Application>Microsoft Office PowerPoint</Application>
  <PresentationFormat>Diavoorstelling (4:3)</PresentationFormat>
  <Paragraphs>56</Paragraphs>
  <Slides>7</Slides>
  <Notes>4</Notes>
  <HiddenSlides>0</HiddenSlides>
  <MMClips>0</MMClips>
  <ScaleCrop>false</ScaleCrop>
  <HeadingPairs>
    <vt:vector size="4" baseType="variant">
      <vt:variant>
        <vt:lpstr>Thema</vt:lpstr>
      </vt:variant>
      <vt:variant>
        <vt:i4>1</vt:i4>
      </vt:variant>
      <vt:variant>
        <vt:lpstr>Diatitels</vt:lpstr>
      </vt:variant>
      <vt:variant>
        <vt:i4>7</vt:i4>
      </vt:variant>
    </vt:vector>
  </HeadingPairs>
  <TitlesOfParts>
    <vt:vector size="8" baseType="lpstr">
      <vt:lpstr>Aspect</vt:lpstr>
      <vt:lpstr>Welkom in het eerste leerjaar!</vt:lpstr>
      <vt:lpstr>Wij geraken nooit uitgeteld…</vt:lpstr>
      <vt:lpstr>Het is de goede lezer, die het goede boek maakt…</vt:lpstr>
      <vt:lpstr>Schrijven is… in je pen kruipen!</vt:lpstr>
      <vt:lpstr>Het leven is een reis, niet zomaar een bestemming…</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Jolien</dc:creator>
  <cp:lastModifiedBy>Eerste Leerjaar</cp:lastModifiedBy>
  <cp:revision>199</cp:revision>
  <dcterms:created xsi:type="dcterms:W3CDTF">2013-05-14T09:06:29Z</dcterms:created>
  <dcterms:modified xsi:type="dcterms:W3CDTF">2015-09-09T19:10:41Z</dcterms:modified>
</cp:coreProperties>
</file>